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3" r:id="rId8"/>
    <p:sldId id="265" r:id="rId9"/>
    <p:sldId id="262"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86" d="100"/>
          <a:sy n="86" d="100"/>
        </p:scale>
        <p:origin x="10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CE321-A7A5-45E5-91F5-8146FA84CB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7F526B-EEAC-4C7B-A155-A2C72165D6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2E488D-E30F-4262-8D89-1AB34C49F0D1}"/>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5" name="Footer Placeholder 4">
            <a:extLst>
              <a:ext uri="{FF2B5EF4-FFF2-40B4-BE49-F238E27FC236}">
                <a16:creationId xmlns:a16="http://schemas.microsoft.com/office/drawing/2014/main" id="{F716FFAA-453B-4D67-89E7-4734359F50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1C5049-A29F-4C23-B8E0-73331FC3BB53}"/>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2138374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2D0B5-D8E1-444C-A7A5-0772914535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FC8DF6-950A-4870-BD91-E595F905B7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0580FE-AC1D-4D21-A2A6-7FAECF7627AB}"/>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5" name="Footer Placeholder 4">
            <a:extLst>
              <a:ext uri="{FF2B5EF4-FFF2-40B4-BE49-F238E27FC236}">
                <a16:creationId xmlns:a16="http://schemas.microsoft.com/office/drawing/2014/main" id="{8017C5C9-F7FC-4637-B333-FDF3D7252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A4C4F4-A12C-48F5-85E8-8D311E6A12F8}"/>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2858682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40AEA8-84BE-4354-B274-13E06EE095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55641E-6047-4162-9F7D-EB1D4D4C141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5BF3D7-5CC1-464B-BB7B-5F5ABDF09B16}"/>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5" name="Footer Placeholder 4">
            <a:extLst>
              <a:ext uri="{FF2B5EF4-FFF2-40B4-BE49-F238E27FC236}">
                <a16:creationId xmlns:a16="http://schemas.microsoft.com/office/drawing/2014/main" id="{33A23BDB-F929-4CFE-88DD-75F35711AC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F6F8A9-8C85-467B-B7B0-F0C84FA1982A}"/>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1235412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67F0B-6269-4E84-AD5C-CC4E2012BB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794FEF-3ADE-4C2E-BCDA-73BA76025D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24DC61-FE29-4AD8-B8D3-A2A78DA1D459}"/>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5" name="Footer Placeholder 4">
            <a:extLst>
              <a:ext uri="{FF2B5EF4-FFF2-40B4-BE49-F238E27FC236}">
                <a16:creationId xmlns:a16="http://schemas.microsoft.com/office/drawing/2014/main" id="{FCC5693D-80DD-415C-9FAB-A47866E576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16E845-4577-45CB-A2B9-5140F822B545}"/>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1934252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EB194-D72A-44F8-8E05-1E4F435E43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CB1D3-715B-48FF-9307-B10907B499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DDDCB8E-0B15-4737-BD5D-CFB8DDD1D4B9}"/>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5" name="Footer Placeholder 4">
            <a:extLst>
              <a:ext uri="{FF2B5EF4-FFF2-40B4-BE49-F238E27FC236}">
                <a16:creationId xmlns:a16="http://schemas.microsoft.com/office/drawing/2014/main" id="{C2A58497-32E1-445B-85CE-B66FBC8C27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E13C8-0371-46F8-A8ED-E10C24B6EB9C}"/>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290546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89BCC-26AC-4292-8247-DC357AF80F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CFC02D-A308-4C16-9DE8-AA795F0ACBA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07929D-EBC6-4202-BB24-D42B5B3CB5B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3CD58F-DBE0-4B19-81F0-7367E4468438}"/>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6" name="Footer Placeholder 5">
            <a:extLst>
              <a:ext uri="{FF2B5EF4-FFF2-40B4-BE49-F238E27FC236}">
                <a16:creationId xmlns:a16="http://schemas.microsoft.com/office/drawing/2014/main" id="{034C5D2B-E8C6-4E9C-BDE0-DDB6E15210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B292A7-2A94-48F1-A903-FAA004A9F8D2}"/>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3952895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15F4A-C9F7-4A6E-800B-941256A922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936216-CA0C-4E88-8ADF-67FDF115EE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5A1913C-6492-4F89-8D6A-33DD0B08544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86C0A4-C64A-45FF-BDB9-7BF9174894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6F2B2EF-2410-43FD-822F-0D33E47408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DDAF11-4CDF-4CCD-8A2C-C396E537C072}"/>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8" name="Footer Placeholder 7">
            <a:extLst>
              <a:ext uri="{FF2B5EF4-FFF2-40B4-BE49-F238E27FC236}">
                <a16:creationId xmlns:a16="http://schemas.microsoft.com/office/drawing/2014/main" id="{3EF0E90B-3ACE-4C41-9135-22254729E4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92B744-D37F-4455-BE08-F9BE5E97E8C8}"/>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2146805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24235-7D8C-44D9-A995-1B035B26F1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C5EA16-87A6-4401-BEBE-D4833A2C1A37}"/>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4" name="Footer Placeholder 3">
            <a:extLst>
              <a:ext uri="{FF2B5EF4-FFF2-40B4-BE49-F238E27FC236}">
                <a16:creationId xmlns:a16="http://schemas.microsoft.com/office/drawing/2014/main" id="{AC2825DF-B634-4DF9-AFFB-E0C8035051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A53C27-1894-45AD-970B-47B3A0A44FFA}"/>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222007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9108CB-754B-46C7-B155-5944FDCD3422}"/>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3" name="Footer Placeholder 2">
            <a:extLst>
              <a:ext uri="{FF2B5EF4-FFF2-40B4-BE49-F238E27FC236}">
                <a16:creationId xmlns:a16="http://schemas.microsoft.com/office/drawing/2014/main" id="{4F5E78B7-5A39-4E7E-AA87-5C790AF329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7D478E-F023-45FA-B140-B384F72FA4BD}"/>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4241796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58C8F-DF83-44C6-95EB-F9B5303058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BA2EC6-FAF3-4D88-A2C0-8B3E88E544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F866E2-FA9B-4BF0-8A88-12CE740043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1701915-4359-4B9A-B278-7CA16E0E3FD0}"/>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6" name="Footer Placeholder 5">
            <a:extLst>
              <a:ext uri="{FF2B5EF4-FFF2-40B4-BE49-F238E27FC236}">
                <a16:creationId xmlns:a16="http://schemas.microsoft.com/office/drawing/2014/main" id="{0CA941CA-70B5-4DDA-9569-738EB7C937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CCDFF3-B338-45AB-90F4-73401D19A1EE}"/>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387359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697A4-35EF-4C9B-ABEF-1E94C016F2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DC70C6-67AD-45EE-A56D-8C7CD744BA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750B247-6452-46F8-A72D-4BCCF9DB20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7A1D1D-CCDB-4A04-8665-0621B8FC3BC3}"/>
              </a:ext>
            </a:extLst>
          </p:cNvPr>
          <p:cNvSpPr>
            <a:spLocks noGrp="1"/>
          </p:cNvSpPr>
          <p:nvPr>
            <p:ph type="dt" sz="half" idx="10"/>
          </p:nvPr>
        </p:nvSpPr>
        <p:spPr/>
        <p:txBody>
          <a:bodyPr/>
          <a:lstStyle/>
          <a:p>
            <a:fld id="{63F4F1DC-5E22-4190-86CA-EA1F430AABDD}" type="datetimeFigureOut">
              <a:rPr lang="en-US" smtClean="0"/>
              <a:t>10/1/2019</a:t>
            </a:fld>
            <a:endParaRPr lang="en-US"/>
          </a:p>
        </p:txBody>
      </p:sp>
      <p:sp>
        <p:nvSpPr>
          <p:cNvPr id="6" name="Footer Placeholder 5">
            <a:extLst>
              <a:ext uri="{FF2B5EF4-FFF2-40B4-BE49-F238E27FC236}">
                <a16:creationId xmlns:a16="http://schemas.microsoft.com/office/drawing/2014/main" id="{3BE01706-04DA-41D2-AA41-E0C0AED46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AE5275-5DA0-4E15-A089-D0351C965B4D}"/>
              </a:ext>
            </a:extLst>
          </p:cNvPr>
          <p:cNvSpPr>
            <a:spLocks noGrp="1"/>
          </p:cNvSpPr>
          <p:nvPr>
            <p:ph type="sldNum" sz="quarter" idx="12"/>
          </p:nvPr>
        </p:nvSpPr>
        <p:spPr/>
        <p:txBody>
          <a:bodyPr/>
          <a:lstStyle/>
          <a:p>
            <a:fld id="{9B66F010-6F10-4598-A866-36FE13782926}" type="slidenum">
              <a:rPr lang="en-US" smtClean="0"/>
              <a:t>‹#›</a:t>
            </a:fld>
            <a:endParaRPr lang="en-US"/>
          </a:p>
        </p:txBody>
      </p:sp>
    </p:spTree>
    <p:extLst>
      <p:ext uri="{BB962C8B-B14F-4D97-AF65-F5344CB8AC3E}">
        <p14:creationId xmlns:p14="http://schemas.microsoft.com/office/powerpoint/2010/main" val="2763583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3141E7-97DB-426E-8AB6-29582953C2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5071F3-D629-4D85-8C3B-3C9060D49B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0DE20C-95D4-4720-85EB-1A955B910A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4F1DC-5E22-4190-86CA-EA1F430AABDD}" type="datetimeFigureOut">
              <a:rPr lang="en-US" smtClean="0"/>
              <a:t>10/1/2019</a:t>
            </a:fld>
            <a:endParaRPr lang="en-US"/>
          </a:p>
        </p:txBody>
      </p:sp>
      <p:sp>
        <p:nvSpPr>
          <p:cNvPr id="5" name="Footer Placeholder 4">
            <a:extLst>
              <a:ext uri="{FF2B5EF4-FFF2-40B4-BE49-F238E27FC236}">
                <a16:creationId xmlns:a16="http://schemas.microsoft.com/office/drawing/2014/main" id="{8788AE2A-8309-4F18-B613-1107B9BEFE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B8FB64-818E-4E17-B251-9A5FBD1088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6F010-6F10-4598-A866-36FE13782926}" type="slidenum">
              <a:rPr lang="en-US" smtClean="0"/>
              <a:t>‹#›</a:t>
            </a:fld>
            <a:endParaRPr lang="en-US"/>
          </a:p>
        </p:txBody>
      </p:sp>
    </p:spTree>
    <p:extLst>
      <p:ext uri="{BB962C8B-B14F-4D97-AF65-F5344CB8AC3E}">
        <p14:creationId xmlns:p14="http://schemas.microsoft.com/office/powerpoint/2010/main" val="3422273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canvas.uw.edu/courses/1331659" TargetMode="External"/><Relationship Id="rId2" Type="http://schemas.openxmlformats.org/officeDocument/2006/relationships/hyperlink" Target="https://courses.cs.washington.edu/courses/csep546/19au/" TargetMode="External"/><Relationship Id="rId1" Type="http://schemas.openxmlformats.org/officeDocument/2006/relationships/slideLayout" Target="../slideLayouts/slideLayout2.xml"/><Relationship Id="rId4" Type="http://schemas.openxmlformats.org/officeDocument/2006/relationships/hyperlink" Target="http://piazza.com/washington/fall2019/csep546/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nowei@cs.washington.edu" TargetMode="External"/><Relationship Id="rId2" Type="http://schemas.openxmlformats.org/officeDocument/2006/relationships/hyperlink" Target="mailto:alonmil@cs.washington.edu"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1F7C5-E3CC-4002-BD9C-C2B6BF6014D0}"/>
              </a:ext>
            </a:extLst>
          </p:cNvPr>
          <p:cNvSpPr>
            <a:spLocks noGrp="1"/>
          </p:cNvSpPr>
          <p:nvPr>
            <p:ph type="ctrTitle"/>
          </p:nvPr>
        </p:nvSpPr>
        <p:spPr/>
        <p:txBody>
          <a:bodyPr/>
          <a:lstStyle/>
          <a:p>
            <a:r>
              <a:rPr lang="en-US" dirty="0"/>
              <a:t>CSEP 546</a:t>
            </a:r>
            <a:br>
              <a:rPr lang="en-US" dirty="0"/>
            </a:br>
            <a:r>
              <a:rPr lang="en-US" dirty="0"/>
              <a:t>Machine Learning</a:t>
            </a:r>
          </a:p>
        </p:txBody>
      </p:sp>
      <p:sp>
        <p:nvSpPr>
          <p:cNvPr id="3" name="Subtitle 2">
            <a:extLst>
              <a:ext uri="{FF2B5EF4-FFF2-40B4-BE49-F238E27FC236}">
                <a16:creationId xmlns:a16="http://schemas.microsoft.com/office/drawing/2014/main" id="{A2B044F3-14BF-4095-AD3D-BCF0EF2C9AEC}"/>
              </a:ext>
            </a:extLst>
          </p:cNvPr>
          <p:cNvSpPr>
            <a:spLocks noGrp="1"/>
          </p:cNvSpPr>
          <p:nvPr>
            <p:ph type="subTitle" idx="1"/>
          </p:nvPr>
        </p:nvSpPr>
        <p:spPr/>
        <p:txBody>
          <a:bodyPr/>
          <a:lstStyle/>
          <a:p>
            <a:r>
              <a:rPr lang="en-US" dirty="0"/>
              <a:t>Lecturer: Geoff Hulten</a:t>
            </a:r>
          </a:p>
          <a:p>
            <a:r>
              <a:rPr lang="en-US" dirty="0"/>
              <a:t>TAs: Alon </a:t>
            </a:r>
            <a:r>
              <a:rPr lang="en-US" dirty="0" err="1"/>
              <a:t>Milchgrub</a:t>
            </a:r>
            <a:r>
              <a:rPr lang="en-US" dirty="0"/>
              <a:t>, Andrew Wei</a:t>
            </a:r>
          </a:p>
        </p:txBody>
      </p:sp>
    </p:spTree>
    <p:extLst>
      <p:ext uri="{BB962C8B-B14F-4D97-AF65-F5344CB8AC3E}">
        <p14:creationId xmlns:p14="http://schemas.microsoft.com/office/powerpoint/2010/main" val="645609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AA425-771B-4E64-8781-1630D904C33F}"/>
              </a:ext>
            </a:extLst>
          </p:cNvPr>
          <p:cNvSpPr>
            <a:spLocks noGrp="1"/>
          </p:cNvSpPr>
          <p:nvPr>
            <p:ph type="title"/>
          </p:nvPr>
        </p:nvSpPr>
        <p:spPr/>
        <p:txBody>
          <a:bodyPr/>
          <a:lstStyle/>
          <a:p>
            <a:r>
              <a:rPr lang="en-US" dirty="0"/>
              <a:t>The Textbooks and why…</a:t>
            </a:r>
          </a:p>
        </p:txBody>
      </p:sp>
      <p:pic>
        <p:nvPicPr>
          <p:cNvPr id="2050" name="Picture 2" descr="https://courses.cs.washington.edu/courses/csep546/18au/images/Mitchell.jpg">
            <a:extLst>
              <a:ext uri="{FF2B5EF4-FFF2-40B4-BE49-F238E27FC236}">
                <a16:creationId xmlns:a16="http://schemas.microsoft.com/office/drawing/2014/main" id="{E8C93115-B234-4DF3-8A80-3E8C0CC05F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2652" y="2393369"/>
            <a:ext cx="2139603" cy="321584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courses.cs.washington.edu/courses/csep546/18au/images/BIS.jpg">
            <a:extLst>
              <a:ext uri="{FF2B5EF4-FFF2-40B4-BE49-F238E27FC236}">
                <a16:creationId xmlns:a16="http://schemas.microsoft.com/office/drawing/2014/main" id="{8C72E152-CD83-4393-9622-0CC4E86322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5603" y="2393369"/>
            <a:ext cx="2255605" cy="321584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CB11E074-ADBE-415B-8A3D-5B2BF66C079A}"/>
              </a:ext>
            </a:extLst>
          </p:cNvPr>
          <p:cNvSpPr txBox="1"/>
          <p:nvPr/>
        </p:nvSpPr>
        <p:spPr>
          <a:xfrm>
            <a:off x="8235603" y="5609218"/>
            <a:ext cx="2229456" cy="307777"/>
          </a:xfrm>
          <a:prstGeom prst="rect">
            <a:avLst/>
          </a:prstGeom>
          <a:noFill/>
        </p:spPr>
        <p:txBody>
          <a:bodyPr wrap="none" rtlCol="0">
            <a:spAutoFit/>
          </a:bodyPr>
          <a:lstStyle/>
          <a:p>
            <a:r>
              <a:rPr lang="en-US" sz="1400" i="1" dirty="0"/>
              <a:t>All royalties to be donated…</a:t>
            </a:r>
          </a:p>
        </p:txBody>
      </p:sp>
    </p:spTree>
    <p:extLst>
      <p:ext uri="{BB962C8B-B14F-4D97-AF65-F5344CB8AC3E}">
        <p14:creationId xmlns:p14="http://schemas.microsoft.com/office/powerpoint/2010/main" val="3612062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CAC5D-EC3C-4D73-ADC1-148572D1DD0D}"/>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A79AF076-29E5-4335-B533-C9C59B5ABCA6}"/>
              </a:ext>
            </a:extLst>
          </p:cNvPr>
          <p:cNvSpPr>
            <a:spLocks noGrp="1"/>
          </p:cNvSpPr>
          <p:nvPr>
            <p:ph idx="1"/>
          </p:nvPr>
        </p:nvSpPr>
        <p:spPr/>
        <p:txBody>
          <a:bodyPr>
            <a:normAutofit/>
          </a:bodyPr>
          <a:lstStyle/>
          <a:p>
            <a:r>
              <a:rPr lang="en-US" dirty="0"/>
              <a:t>Course website: </a:t>
            </a:r>
            <a:r>
              <a:rPr lang="en-US" dirty="0">
                <a:hlinkClick r:id="rId2"/>
              </a:rPr>
              <a:t>https://courses.cs.washington.edu/courses/csep546/19au/</a:t>
            </a:r>
            <a:endParaRPr lang="en-US" dirty="0"/>
          </a:p>
          <a:p>
            <a:endParaRPr lang="en-US" dirty="0"/>
          </a:p>
          <a:p>
            <a:r>
              <a:rPr lang="en-US" dirty="0"/>
              <a:t>Canvas site: </a:t>
            </a:r>
            <a:r>
              <a:rPr lang="en-US" dirty="0">
                <a:hlinkClick r:id="rId3"/>
              </a:rPr>
              <a:t>https://canvas.uw.edu/courses/1331659</a:t>
            </a:r>
            <a:endParaRPr lang="en-US" dirty="0"/>
          </a:p>
          <a:p>
            <a:endParaRPr lang="en-US" dirty="0"/>
          </a:p>
          <a:p>
            <a:r>
              <a:rPr lang="en-US" dirty="0"/>
              <a:t>Discussion board</a:t>
            </a:r>
            <a:r>
              <a:rPr lang="en-US"/>
              <a:t>: </a:t>
            </a:r>
            <a:r>
              <a:rPr lang="en-US">
                <a:hlinkClick r:id="rId4"/>
              </a:rPr>
              <a:t>http://piazza</a:t>
            </a:r>
            <a:r>
              <a:rPr lang="en-US" dirty="0">
                <a:hlinkClick r:id="rId4"/>
              </a:rPr>
              <a:t>.com/</a:t>
            </a:r>
            <a:r>
              <a:rPr lang="en-US" dirty="0" err="1">
                <a:hlinkClick r:id="rId4"/>
              </a:rPr>
              <a:t>washington</a:t>
            </a:r>
            <a:r>
              <a:rPr lang="en-US" dirty="0">
                <a:hlinkClick r:id="rId4"/>
              </a:rPr>
              <a:t>/fall2019/csep546</a:t>
            </a:r>
            <a:r>
              <a:rPr lang="en-US">
                <a:hlinkClick r:id="rId4"/>
              </a:rPr>
              <a:t>/home/</a:t>
            </a:r>
            <a:r>
              <a:rPr lang="en-US"/>
              <a:t> </a:t>
            </a:r>
            <a:endParaRPr lang="en-US" dirty="0"/>
          </a:p>
        </p:txBody>
      </p:sp>
    </p:spTree>
    <p:extLst>
      <p:ext uri="{BB962C8B-B14F-4D97-AF65-F5344CB8AC3E}">
        <p14:creationId xmlns:p14="http://schemas.microsoft.com/office/powerpoint/2010/main" val="391883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92BEE-5AF1-47C9-8161-7306A934B305}"/>
              </a:ext>
            </a:extLst>
          </p:cNvPr>
          <p:cNvSpPr>
            <a:spLocks noGrp="1"/>
          </p:cNvSpPr>
          <p:nvPr>
            <p:ph type="title"/>
          </p:nvPr>
        </p:nvSpPr>
        <p:spPr/>
        <p:txBody>
          <a:bodyPr/>
          <a:lstStyle/>
          <a:p>
            <a:r>
              <a:rPr lang="en-US" dirty="0"/>
              <a:t>Introducing Myself</a:t>
            </a:r>
          </a:p>
        </p:txBody>
      </p:sp>
      <p:sp>
        <p:nvSpPr>
          <p:cNvPr id="3" name="Content Placeholder 2">
            <a:extLst>
              <a:ext uri="{FF2B5EF4-FFF2-40B4-BE49-F238E27FC236}">
                <a16:creationId xmlns:a16="http://schemas.microsoft.com/office/drawing/2014/main" id="{CD683BED-65C2-4F84-AC03-43C2D87DFF2B}"/>
              </a:ext>
            </a:extLst>
          </p:cNvPr>
          <p:cNvSpPr>
            <a:spLocks noGrp="1"/>
          </p:cNvSpPr>
          <p:nvPr>
            <p:ph idx="1"/>
          </p:nvPr>
        </p:nvSpPr>
        <p:spPr/>
        <p:txBody>
          <a:bodyPr>
            <a:normAutofit lnSpcReduction="10000"/>
          </a:bodyPr>
          <a:lstStyle/>
          <a:p>
            <a:r>
              <a:rPr lang="en-US" dirty="0"/>
              <a:t>Geoff Hulten</a:t>
            </a:r>
          </a:p>
          <a:p>
            <a:endParaRPr lang="en-US" dirty="0"/>
          </a:p>
          <a:p>
            <a:r>
              <a:rPr lang="en-US" dirty="0"/>
              <a:t>ghulten@cs.washington.edu</a:t>
            </a:r>
          </a:p>
          <a:p>
            <a:endParaRPr lang="en-US" dirty="0"/>
          </a:p>
          <a:p>
            <a:r>
              <a:rPr lang="en-US" dirty="0"/>
              <a:t>https://www.linkedin.com/in/geoff-hulten-58136a1/</a:t>
            </a:r>
          </a:p>
          <a:p>
            <a:endParaRPr lang="en-US" dirty="0"/>
          </a:p>
          <a:p>
            <a:r>
              <a:rPr lang="en-US" dirty="0"/>
              <a:t>What I’ve worked on…</a:t>
            </a:r>
          </a:p>
          <a:p>
            <a:endParaRPr lang="en-US" dirty="0"/>
          </a:p>
          <a:p>
            <a:r>
              <a:rPr lang="en-US" dirty="0"/>
              <a:t>Why I’m here…</a:t>
            </a:r>
          </a:p>
        </p:txBody>
      </p:sp>
    </p:spTree>
    <p:extLst>
      <p:ext uri="{BB962C8B-B14F-4D97-AF65-F5344CB8AC3E}">
        <p14:creationId xmlns:p14="http://schemas.microsoft.com/office/powerpoint/2010/main" val="2985385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E2F6E-52C0-4AC4-8B4D-D7812826095E}"/>
              </a:ext>
            </a:extLst>
          </p:cNvPr>
          <p:cNvSpPr>
            <a:spLocks noGrp="1"/>
          </p:cNvSpPr>
          <p:nvPr>
            <p:ph type="title"/>
          </p:nvPr>
        </p:nvSpPr>
        <p:spPr/>
        <p:txBody>
          <a:bodyPr/>
          <a:lstStyle/>
          <a:p>
            <a:r>
              <a:rPr lang="en-US" dirty="0"/>
              <a:t>Introducing our TAs</a:t>
            </a:r>
          </a:p>
        </p:txBody>
      </p:sp>
      <p:sp>
        <p:nvSpPr>
          <p:cNvPr id="3" name="Content Placeholder 2">
            <a:extLst>
              <a:ext uri="{FF2B5EF4-FFF2-40B4-BE49-F238E27FC236}">
                <a16:creationId xmlns:a16="http://schemas.microsoft.com/office/drawing/2014/main" id="{CD356399-B857-47AA-9D5C-408E7A0EDFED}"/>
              </a:ext>
            </a:extLst>
          </p:cNvPr>
          <p:cNvSpPr>
            <a:spLocks noGrp="1"/>
          </p:cNvSpPr>
          <p:nvPr>
            <p:ph sz="half" idx="1"/>
          </p:nvPr>
        </p:nvSpPr>
        <p:spPr/>
        <p:txBody>
          <a:bodyPr>
            <a:normAutofit/>
          </a:bodyPr>
          <a:lstStyle/>
          <a:p>
            <a:r>
              <a:rPr lang="en-US" dirty="0"/>
              <a:t>Alon </a:t>
            </a:r>
            <a:r>
              <a:rPr lang="en-US" dirty="0" err="1"/>
              <a:t>Milchgrub</a:t>
            </a:r>
            <a:endParaRPr lang="en-US" dirty="0"/>
          </a:p>
          <a:p>
            <a:pPr lvl="1"/>
            <a:r>
              <a:rPr lang="en-US" dirty="0">
                <a:hlinkClick r:id="rId2"/>
              </a:rPr>
              <a:t>alonmil@cs.washington.edu</a:t>
            </a:r>
            <a:endParaRPr lang="en-US" dirty="0"/>
          </a:p>
          <a:p>
            <a:pPr lvl="1"/>
            <a:endParaRPr lang="en-US" dirty="0"/>
          </a:p>
          <a:p>
            <a:pPr lvl="1"/>
            <a:endParaRPr lang="en-US" dirty="0"/>
          </a:p>
          <a:p>
            <a:r>
              <a:rPr lang="en-US" dirty="0"/>
              <a:t>Quick Intro</a:t>
            </a:r>
          </a:p>
          <a:p>
            <a:pPr marL="0" indent="0">
              <a:buNone/>
            </a:pPr>
            <a:endParaRPr lang="en-US" dirty="0"/>
          </a:p>
          <a:p>
            <a:r>
              <a:rPr lang="en-US" dirty="0"/>
              <a:t>Office hours:</a:t>
            </a:r>
          </a:p>
          <a:p>
            <a:pPr lvl="1"/>
            <a:r>
              <a:rPr lang="en-US" dirty="0"/>
              <a:t>Tues: 5:30 – 6:30 CSE 674</a:t>
            </a:r>
          </a:p>
          <a:p>
            <a:endParaRPr lang="en-US" dirty="0"/>
          </a:p>
        </p:txBody>
      </p:sp>
      <p:sp>
        <p:nvSpPr>
          <p:cNvPr id="4" name="Content Placeholder 3">
            <a:extLst>
              <a:ext uri="{FF2B5EF4-FFF2-40B4-BE49-F238E27FC236}">
                <a16:creationId xmlns:a16="http://schemas.microsoft.com/office/drawing/2014/main" id="{D15CF3F6-24D3-410F-8224-D052327CA772}"/>
              </a:ext>
            </a:extLst>
          </p:cNvPr>
          <p:cNvSpPr>
            <a:spLocks noGrp="1"/>
          </p:cNvSpPr>
          <p:nvPr>
            <p:ph sz="half" idx="2"/>
          </p:nvPr>
        </p:nvSpPr>
        <p:spPr/>
        <p:txBody>
          <a:bodyPr>
            <a:normAutofit/>
          </a:bodyPr>
          <a:lstStyle/>
          <a:p>
            <a:r>
              <a:rPr lang="en-US" dirty="0"/>
              <a:t>Andrew Wei</a:t>
            </a:r>
          </a:p>
          <a:p>
            <a:pPr lvl="1"/>
            <a:r>
              <a:rPr lang="en-US" dirty="0">
                <a:hlinkClick r:id="rId3"/>
              </a:rPr>
              <a:t>nowei@cs.washington.edu</a:t>
            </a:r>
            <a:endParaRPr lang="en-US" dirty="0"/>
          </a:p>
          <a:p>
            <a:pPr lvl="1"/>
            <a:endParaRPr lang="en-US" dirty="0"/>
          </a:p>
          <a:p>
            <a:pPr lvl="1"/>
            <a:endParaRPr lang="en-US" dirty="0"/>
          </a:p>
          <a:p>
            <a:r>
              <a:rPr lang="en-US" dirty="0"/>
              <a:t>Quick Intro</a:t>
            </a:r>
          </a:p>
          <a:p>
            <a:pPr marL="0" indent="0">
              <a:buNone/>
            </a:pPr>
            <a:endParaRPr lang="en-US" dirty="0"/>
          </a:p>
          <a:p>
            <a:r>
              <a:rPr lang="en-US" dirty="0"/>
              <a:t>Office Hours:</a:t>
            </a:r>
          </a:p>
          <a:p>
            <a:pPr lvl="1"/>
            <a:r>
              <a:rPr lang="en-US" dirty="0"/>
              <a:t>Tues: 4:30 – 6:20 CSE 007</a:t>
            </a:r>
          </a:p>
        </p:txBody>
      </p:sp>
      <p:sp>
        <p:nvSpPr>
          <p:cNvPr id="5" name="TextBox 4">
            <a:extLst>
              <a:ext uri="{FF2B5EF4-FFF2-40B4-BE49-F238E27FC236}">
                <a16:creationId xmlns:a16="http://schemas.microsoft.com/office/drawing/2014/main" id="{74B082C7-5427-47BD-A1E6-FCC44B87747B}"/>
              </a:ext>
            </a:extLst>
          </p:cNvPr>
          <p:cNvSpPr txBox="1"/>
          <p:nvPr/>
        </p:nvSpPr>
        <p:spPr>
          <a:xfrm>
            <a:off x="3223491" y="6176963"/>
            <a:ext cx="5037661" cy="369332"/>
          </a:xfrm>
          <a:prstGeom prst="rect">
            <a:avLst/>
          </a:prstGeom>
          <a:noFill/>
        </p:spPr>
        <p:txBody>
          <a:bodyPr wrap="none" rtlCol="0">
            <a:spAutoFit/>
          </a:bodyPr>
          <a:lstStyle/>
          <a:p>
            <a:r>
              <a:rPr lang="en-US" dirty="0"/>
              <a:t>Virtual hours for people viewing from MS? Mail me.</a:t>
            </a:r>
          </a:p>
        </p:txBody>
      </p:sp>
    </p:spTree>
    <p:extLst>
      <p:ext uri="{BB962C8B-B14F-4D97-AF65-F5344CB8AC3E}">
        <p14:creationId xmlns:p14="http://schemas.microsoft.com/office/powerpoint/2010/main" val="40531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5FA9B-2268-45A0-9851-E56BB510EE2B}"/>
              </a:ext>
            </a:extLst>
          </p:cNvPr>
          <p:cNvSpPr>
            <a:spLocks noGrp="1"/>
          </p:cNvSpPr>
          <p:nvPr>
            <p:ph type="title"/>
          </p:nvPr>
        </p:nvSpPr>
        <p:spPr/>
        <p:txBody>
          <a:bodyPr/>
          <a:lstStyle/>
          <a:p>
            <a:r>
              <a:rPr lang="en-US" dirty="0"/>
              <a:t>Introducing the Class</a:t>
            </a:r>
          </a:p>
        </p:txBody>
      </p:sp>
      <p:sp>
        <p:nvSpPr>
          <p:cNvPr id="4" name="Content Placeholder 3">
            <a:extLst>
              <a:ext uri="{FF2B5EF4-FFF2-40B4-BE49-F238E27FC236}">
                <a16:creationId xmlns:a16="http://schemas.microsoft.com/office/drawing/2014/main" id="{ABAE5357-A44D-4435-BF57-89E06752B5BF}"/>
              </a:ext>
            </a:extLst>
          </p:cNvPr>
          <p:cNvSpPr>
            <a:spLocks noGrp="1"/>
          </p:cNvSpPr>
          <p:nvPr>
            <p:ph sz="half" idx="1"/>
          </p:nvPr>
        </p:nvSpPr>
        <p:spPr/>
        <p:txBody>
          <a:bodyPr>
            <a:normAutofit/>
          </a:bodyPr>
          <a:lstStyle/>
          <a:p>
            <a:pPr marL="0" indent="0">
              <a:buNone/>
            </a:pPr>
            <a:r>
              <a:rPr lang="en-US" dirty="0"/>
              <a:t>What types of jobs?</a:t>
            </a:r>
          </a:p>
          <a:p>
            <a:pPr lvl="1"/>
            <a:r>
              <a:rPr lang="en-US" dirty="0"/>
              <a:t>Engineering?</a:t>
            </a:r>
          </a:p>
          <a:p>
            <a:pPr lvl="1"/>
            <a:r>
              <a:rPr lang="en-US" dirty="0"/>
              <a:t>Data science?</a:t>
            </a:r>
          </a:p>
          <a:p>
            <a:pPr lvl="1"/>
            <a:r>
              <a:rPr lang="en-US" dirty="0"/>
              <a:t>Management/PM?</a:t>
            </a:r>
          </a:p>
          <a:p>
            <a:pPr lvl="1"/>
            <a:r>
              <a:rPr lang="en-US" dirty="0"/>
              <a:t>Other?</a:t>
            </a:r>
          </a:p>
          <a:p>
            <a:pPr lvl="1"/>
            <a:endParaRPr lang="en-US" dirty="0"/>
          </a:p>
          <a:p>
            <a:pPr marL="0" indent="0">
              <a:buNone/>
            </a:pPr>
            <a:r>
              <a:rPr lang="en-US" dirty="0"/>
              <a:t>Machine learning experience?</a:t>
            </a:r>
          </a:p>
          <a:p>
            <a:pPr lvl="1"/>
            <a:r>
              <a:rPr lang="en-US" dirty="0"/>
              <a:t>This is my first class?</a:t>
            </a:r>
          </a:p>
          <a:p>
            <a:pPr lvl="1"/>
            <a:r>
              <a:rPr lang="en-US" dirty="0"/>
              <a:t>Several classes / exploration?</a:t>
            </a:r>
          </a:p>
          <a:p>
            <a:pPr lvl="1"/>
            <a:r>
              <a:rPr lang="en-US" dirty="0"/>
              <a:t>Do it for a living?</a:t>
            </a:r>
          </a:p>
        </p:txBody>
      </p:sp>
      <p:sp>
        <p:nvSpPr>
          <p:cNvPr id="5" name="Content Placeholder 4">
            <a:extLst>
              <a:ext uri="{FF2B5EF4-FFF2-40B4-BE49-F238E27FC236}">
                <a16:creationId xmlns:a16="http://schemas.microsoft.com/office/drawing/2014/main" id="{D9D9CE7B-8312-4768-9281-0D55754E7968}"/>
              </a:ext>
            </a:extLst>
          </p:cNvPr>
          <p:cNvSpPr>
            <a:spLocks noGrp="1"/>
          </p:cNvSpPr>
          <p:nvPr>
            <p:ph sz="half" idx="2"/>
          </p:nvPr>
        </p:nvSpPr>
        <p:spPr/>
        <p:txBody>
          <a:bodyPr>
            <a:normAutofit/>
          </a:bodyPr>
          <a:lstStyle/>
          <a:p>
            <a:pPr marL="0" indent="0">
              <a:buNone/>
            </a:pPr>
            <a:r>
              <a:rPr lang="en-US" dirty="0"/>
              <a:t>Math?</a:t>
            </a:r>
          </a:p>
          <a:p>
            <a:pPr lvl="1"/>
            <a:r>
              <a:rPr lang="en-US" dirty="0"/>
              <a:t>Not really?</a:t>
            </a:r>
          </a:p>
          <a:p>
            <a:pPr lvl="1"/>
            <a:r>
              <a:rPr lang="en-US" dirty="0"/>
              <a:t>Can do?</a:t>
            </a:r>
          </a:p>
          <a:p>
            <a:pPr lvl="1"/>
            <a:r>
              <a:rPr lang="en-US" dirty="0"/>
              <a:t>I think in math?</a:t>
            </a:r>
          </a:p>
          <a:p>
            <a:pPr lvl="1"/>
            <a:endParaRPr lang="en-US" dirty="0"/>
          </a:p>
          <a:p>
            <a:pPr lvl="1"/>
            <a:endParaRPr lang="en-US" dirty="0"/>
          </a:p>
          <a:p>
            <a:pPr marL="0" indent="0">
              <a:buNone/>
            </a:pPr>
            <a:r>
              <a:rPr lang="en-US" dirty="0"/>
              <a:t>Python?</a:t>
            </a:r>
          </a:p>
          <a:p>
            <a:pPr lvl="1"/>
            <a:r>
              <a:rPr lang="en-US" dirty="0"/>
              <a:t>Never used?</a:t>
            </a:r>
          </a:p>
          <a:p>
            <a:pPr lvl="1"/>
            <a:r>
              <a:rPr lang="en-US" dirty="0"/>
              <a:t>Some experience?</a:t>
            </a:r>
          </a:p>
          <a:p>
            <a:pPr lvl="1"/>
            <a:r>
              <a:rPr lang="en-US" dirty="0"/>
              <a:t>No problem?</a:t>
            </a:r>
          </a:p>
        </p:txBody>
      </p:sp>
    </p:spTree>
    <p:extLst>
      <p:ext uri="{BB962C8B-B14F-4D97-AF65-F5344CB8AC3E}">
        <p14:creationId xmlns:p14="http://schemas.microsoft.com/office/powerpoint/2010/main" val="112216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 calcmode="lin" valueType="num">
                                      <p:cBhvr additive="base">
                                        <p:cTn id="3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 calcmode="lin" valueType="num">
                                      <p:cBhvr additive="base">
                                        <p:cTn id="3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 calcmode="lin" valueType="num">
                                      <p:cBhvr additive="base">
                                        <p:cTn id="4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additive="base">
                                        <p:cTn id="5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8" end="8"/>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 calcmode="lin" valueType="num">
                                      <p:cBhvr additive="base">
                                        <p:cTn id="5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224D4-746E-49A6-A6DA-C8C766DA06E1}"/>
              </a:ext>
            </a:extLst>
          </p:cNvPr>
          <p:cNvSpPr>
            <a:spLocks noGrp="1"/>
          </p:cNvSpPr>
          <p:nvPr>
            <p:ph type="title"/>
          </p:nvPr>
        </p:nvSpPr>
        <p:spPr/>
        <p:txBody>
          <a:bodyPr/>
          <a:lstStyle/>
          <a:p>
            <a:r>
              <a:rPr lang="en-US" dirty="0"/>
              <a:t>Overview of the Course</a:t>
            </a:r>
          </a:p>
        </p:txBody>
      </p:sp>
      <p:sp>
        <p:nvSpPr>
          <p:cNvPr id="5" name="Content Placeholder 4">
            <a:extLst>
              <a:ext uri="{FF2B5EF4-FFF2-40B4-BE49-F238E27FC236}">
                <a16:creationId xmlns:a16="http://schemas.microsoft.com/office/drawing/2014/main" id="{5A50B4B4-FF2B-4BF2-9818-7676D9736973}"/>
              </a:ext>
            </a:extLst>
          </p:cNvPr>
          <p:cNvSpPr>
            <a:spLocks noGrp="1"/>
          </p:cNvSpPr>
          <p:nvPr>
            <p:ph idx="1"/>
          </p:nvPr>
        </p:nvSpPr>
        <p:spPr/>
        <p:txBody>
          <a:bodyPr/>
          <a:lstStyle/>
          <a:p>
            <a:pPr marL="514350" indent="-514350">
              <a:buAutoNum type="arabicParenR"/>
            </a:pPr>
            <a:r>
              <a:rPr lang="en-US" dirty="0"/>
              <a:t>Learn important machine learning algorithms (the tools)</a:t>
            </a:r>
            <a:br>
              <a:rPr lang="en-US" dirty="0"/>
            </a:br>
            <a:endParaRPr lang="en-US" dirty="0"/>
          </a:p>
          <a:p>
            <a:pPr marL="514350" indent="-514350">
              <a:buAutoNum type="arabicParenR"/>
            </a:pPr>
            <a:endParaRPr lang="en-US" dirty="0"/>
          </a:p>
          <a:p>
            <a:pPr marL="0" indent="0">
              <a:buNone/>
            </a:pPr>
            <a:r>
              <a:rPr lang="en-US" dirty="0"/>
              <a:t>2) Learn how to produce models (use the tools)</a:t>
            </a:r>
            <a:br>
              <a:rPr lang="en-US" dirty="0"/>
            </a:br>
            <a:endParaRPr lang="en-US" dirty="0"/>
          </a:p>
          <a:p>
            <a:pPr marL="0" indent="0">
              <a:buNone/>
            </a:pPr>
            <a:endParaRPr lang="en-US" dirty="0"/>
          </a:p>
          <a:p>
            <a:pPr marL="0" indent="0">
              <a:buNone/>
            </a:pPr>
            <a:r>
              <a:rPr lang="en-US" dirty="0"/>
              <a:t>3) Learn how to produce working systems (ML Engineering)</a:t>
            </a:r>
            <a:br>
              <a:rPr lang="en-US" dirty="0"/>
            </a:br>
            <a:endParaRPr lang="en-US" dirty="0"/>
          </a:p>
        </p:txBody>
      </p:sp>
    </p:spTree>
    <p:extLst>
      <p:ext uri="{BB962C8B-B14F-4D97-AF65-F5344CB8AC3E}">
        <p14:creationId xmlns:p14="http://schemas.microsoft.com/office/powerpoint/2010/main" val="77844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F8D80-3E5E-4973-806C-3B065C678358}"/>
              </a:ext>
            </a:extLst>
          </p:cNvPr>
          <p:cNvSpPr>
            <a:spLocks noGrp="1"/>
          </p:cNvSpPr>
          <p:nvPr>
            <p:ph type="title"/>
          </p:nvPr>
        </p:nvSpPr>
        <p:spPr>
          <a:xfrm>
            <a:off x="838200" y="365126"/>
            <a:ext cx="10515600" cy="475384"/>
          </a:xfrm>
        </p:spPr>
        <p:txBody>
          <a:bodyPr>
            <a:normAutofit fontScale="90000"/>
          </a:bodyPr>
          <a:lstStyle/>
          <a:p>
            <a:r>
              <a:rPr lang="en-US" dirty="0"/>
              <a:t>Lecture Overview</a:t>
            </a:r>
          </a:p>
        </p:txBody>
      </p:sp>
      <p:graphicFrame>
        <p:nvGraphicFramePr>
          <p:cNvPr id="14" name="Content Placeholder 13">
            <a:extLst>
              <a:ext uri="{FF2B5EF4-FFF2-40B4-BE49-F238E27FC236}">
                <a16:creationId xmlns:a16="http://schemas.microsoft.com/office/drawing/2014/main" id="{7A7A9D5C-08B1-43E9-B2CD-67316B9725E1}"/>
              </a:ext>
            </a:extLst>
          </p:cNvPr>
          <p:cNvGraphicFramePr>
            <a:graphicFrameLocks noGrp="1"/>
          </p:cNvGraphicFramePr>
          <p:nvPr>
            <p:ph sz="half" idx="2"/>
            <p:extLst>
              <p:ext uri="{D42A27DB-BD31-4B8C-83A1-F6EECF244321}">
                <p14:modId xmlns:p14="http://schemas.microsoft.com/office/powerpoint/2010/main" val="3556514603"/>
              </p:ext>
            </p:extLst>
          </p:nvPr>
        </p:nvGraphicFramePr>
        <p:xfrm>
          <a:off x="6802008" y="1752382"/>
          <a:ext cx="4253923" cy="4044315"/>
        </p:xfrm>
        <a:graphic>
          <a:graphicData uri="http://schemas.openxmlformats.org/drawingml/2006/table">
            <a:tbl>
              <a:tblPr>
                <a:tableStyleId>{616DA210-FB5B-4158-B5E0-FEB733F419BA}</a:tableStyleId>
              </a:tblPr>
              <a:tblGrid>
                <a:gridCol w="972870">
                  <a:extLst>
                    <a:ext uri="{9D8B030D-6E8A-4147-A177-3AD203B41FA5}">
                      <a16:colId xmlns:a16="http://schemas.microsoft.com/office/drawing/2014/main" val="4182461125"/>
                    </a:ext>
                  </a:extLst>
                </a:gridCol>
                <a:gridCol w="3281053">
                  <a:extLst>
                    <a:ext uri="{9D8B030D-6E8A-4147-A177-3AD203B41FA5}">
                      <a16:colId xmlns:a16="http://schemas.microsoft.com/office/drawing/2014/main" val="1614016747"/>
                    </a:ext>
                  </a:extLst>
                </a:gridCol>
              </a:tblGrid>
              <a:tr h="190500">
                <a:tc>
                  <a:txBody>
                    <a:bodyPr/>
                    <a:lstStyle/>
                    <a:p>
                      <a:pPr algn="ctr" fontAlgn="b"/>
                      <a:r>
                        <a:rPr lang="en-US" sz="1600" b="1" u="none" strike="noStrike" dirty="0">
                          <a:effectLst/>
                        </a:rPr>
                        <a:t>Lecture</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Topic</a:t>
                      </a:r>
                      <a:endParaRPr lang="en-US"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73581721"/>
                  </a:ext>
                </a:extLst>
              </a:tr>
              <a:tr h="190500">
                <a:tc>
                  <a:txBody>
                    <a:bodyPr/>
                    <a:lstStyle/>
                    <a:p>
                      <a:pPr algn="ctr" fontAlgn="b"/>
                      <a:r>
                        <a:rPr lang="en-US" sz="1600" u="none" strike="noStrike" dirty="0">
                          <a:effectLst/>
                        </a:rPr>
                        <a:t>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Ensembles 2 - Stacking &amp; Boosting</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88733146"/>
                  </a:ext>
                </a:extLst>
              </a:tr>
              <a:tr h="190500">
                <a:tc>
                  <a:txBody>
                    <a:bodyPr/>
                    <a:lstStyle/>
                    <a:p>
                      <a:pPr algn="ctr" fontAlgn="b"/>
                      <a:r>
                        <a:rPr lang="en-US" sz="1600" u="none" strike="noStrike" dirty="0">
                          <a:effectLst/>
                        </a:rPr>
                        <a:t>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Design Pattern - Corpus Based</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09530625"/>
                  </a:ext>
                </a:extLst>
              </a:tr>
              <a:tr h="190500">
                <a:tc>
                  <a:txBody>
                    <a:bodyPr/>
                    <a:lstStyle/>
                    <a:p>
                      <a:pPr algn="ctr" fontAlgn="b"/>
                      <a:r>
                        <a:rPr lang="en-US" sz="1600" u="none" strike="noStrike" dirty="0">
                          <a:effectLst/>
                        </a:rPr>
                        <a:t>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Basics of Computer Vision</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05862660"/>
                  </a:ext>
                </a:extLst>
              </a:tr>
              <a:tr h="190500">
                <a:tc>
                  <a:txBody>
                    <a:bodyPr/>
                    <a:lstStyle/>
                    <a:p>
                      <a:pPr algn="ctr" fontAlgn="b"/>
                      <a:r>
                        <a:rPr lang="en-US" sz="1600" u="none" strike="noStrike" dirty="0">
                          <a:effectLst/>
                        </a:rPr>
                        <a:t>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Clustering and Instance Based</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34591027"/>
                  </a:ext>
                </a:extLst>
              </a:tr>
              <a:tr h="190500">
                <a:tc>
                  <a:txBody>
                    <a:bodyPr/>
                    <a:lstStyle/>
                    <a:p>
                      <a:pPr algn="ctr" fontAlgn="b"/>
                      <a:r>
                        <a:rPr lang="en-US" sz="1600" u="none" strike="noStrike">
                          <a:effectLst/>
                        </a:rPr>
                        <a:t>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Neural Networks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6655886"/>
                  </a:ext>
                </a:extLst>
              </a:tr>
              <a:tr h="190500">
                <a:tc>
                  <a:txBody>
                    <a:bodyPr/>
                    <a:lstStyle/>
                    <a:p>
                      <a:pPr algn="ctr" fontAlgn="b"/>
                      <a:r>
                        <a:rPr lang="en-US" sz="1600" u="none" strike="noStrike">
                          <a:effectLst/>
                        </a:rPr>
                        <a:t>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Approaching an ML Problem</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5869862"/>
                  </a:ext>
                </a:extLst>
              </a:tr>
              <a:tr h="190500">
                <a:tc>
                  <a:txBody>
                    <a:bodyPr/>
                    <a:lstStyle/>
                    <a:p>
                      <a:pPr algn="ctr" fontAlgn="b"/>
                      <a:r>
                        <a:rPr lang="en-US" sz="1600" u="none" strike="noStrike">
                          <a:effectLst/>
                        </a:rPr>
                        <a:t>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Neural Network Architectures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9721806"/>
                  </a:ext>
                </a:extLst>
              </a:tr>
              <a:tr h="190500">
                <a:tc>
                  <a:txBody>
                    <a:bodyPr/>
                    <a:lstStyle/>
                    <a:p>
                      <a:pPr algn="ctr" fontAlgn="b"/>
                      <a:r>
                        <a:rPr lang="en-US" sz="1600" u="none" strike="noStrike">
                          <a:effectLst/>
                        </a:rPr>
                        <a:t>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Intelligence Architectures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24604102"/>
                  </a:ext>
                </a:extLst>
              </a:tr>
              <a:tr h="165259">
                <a:tc>
                  <a:txBody>
                    <a:bodyPr/>
                    <a:lstStyle/>
                    <a:p>
                      <a:pPr algn="ctr" fontAlgn="b"/>
                      <a:r>
                        <a:rPr lang="en-US" sz="1600" u="none" strike="noStrike">
                          <a:effectLst/>
                        </a:rPr>
                        <a:t>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Intelligence Management</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43279113"/>
                  </a:ext>
                </a:extLst>
              </a:tr>
              <a:tr h="190500">
                <a:tc>
                  <a:txBody>
                    <a:bodyPr/>
                    <a:lstStyle/>
                    <a:p>
                      <a:pPr algn="ctr" fontAlgn="b"/>
                      <a:r>
                        <a:rPr lang="en-US" sz="1600" u="none" strike="noStrike">
                          <a:effectLst/>
                        </a:rPr>
                        <a:t>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Reinforcement Learning</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02434324"/>
                  </a:ext>
                </a:extLst>
              </a:tr>
              <a:tr h="190500">
                <a:tc>
                  <a:txBody>
                    <a:bodyPr/>
                    <a:lstStyle/>
                    <a:p>
                      <a:pPr algn="ctr" fontAlgn="b"/>
                      <a:r>
                        <a:rPr lang="en-US" sz="1600" u="none" strike="noStrike">
                          <a:effectLst/>
                        </a:rPr>
                        <a:t>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Orchestrating Intelligent Systems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76755420"/>
                  </a:ext>
                </a:extLst>
              </a:tr>
              <a:tr h="190500">
                <a:tc>
                  <a:txBody>
                    <a:bodyPr/>
                    <a:lstStyle/>
                    <a:p>
                      <a:pPr algn="ctr" fontAlgn="b"/>
                      <a:r>
                        <a:rPr lang="en-US" sz="1600" u="none" strike="noStrike">
                          <a:effectLst/>
                        </a:rPr>
                        <a:t>10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Design Pattern - Ranking</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0299143"/>
                  </a:ext>
                </a:extLst>
              </a:tr>
              <a:tr h="190500">
                <a:tc>
                  <a:txBody>
                    <a:bodyPr/>
                    <a:lstStyle/>
                    <a:p>
                      <a:pPr algn="ctr" fontAlgn="b"/>
                      <a:r>
                        <a:rPr lang="en-US" sz="1600" u="none" strike="noStrike">
                          <a:effectLst/>
                        </a:rPr>
                        <a:t>10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Other Important Machine Learning Algorithms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72613518"/>
                  </a:ext>
                </a:extLst>
              </a:tr>
              <a:tr h="190500">
                <a:tc>
                  <a:txBody>
                    <a:bodyPr/>
                    <a:lstStyle/>
                    <a:p>
                      <a:pPr algn="ctr" fontAlgn="b"/>
                      <a:r>
                        <a:rPr lang="en-US" sz="1600" u="none" strike="noStrike" dirty="0">
                          <a:effectLst/>
                        </a:rPr>
                        <a:t>10</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Review of the Course</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59299995"/>
                  </a:ext>
                </a:extLst>
              </a:tr>
            </a:tbl>
          </a:graphicData>
        </a:graphic>
      </p:graphicFrame>
      <p:graphicFrame>
        <p:nvGraphicFramePr>
          <p:cNvPr id="13" name="Content Placeholder 12">
            <a:extLst>
              <a:ext uri="{FF2B5EF4-FFF2-40B4-BE49-F238E27FC236}">
                <a16:creationId xmlns:a16="http://schemas.microsoft.com/office/drawing/2014/main" id="{ED72DE7C-3ACC-4B30-89BE-5CB5ED397BF4}"/>
              </a:ext>
            </a:extLst>
          </p:cNvPr>
          <p:cNvGraphicFramePr>
            <a:graphicFrameLocks noGrp="1"/>
          </p:cNvGraphicFramePr>
          <p:nvPr>
            <p:ph sz="half" idx="1"/>
            <p:extLst>
              <p:ext uri="{D42A27DB-BD31-4B8C-83A1-F6EECF244321}">
                <p14:modId xmlns:p14="http://schemas.microsoft.com/office/powerpoint/2010/main" val="4035380712"/>
              </p:ext>
            </p:extLst>
          </p:nvPr>
        </p:nvGraphicFramePr>
        <p:xfrm>
          <a:off x="838200" y="1752382"/>
          <a:ext cx="5264728" cy="4307205"/>
        </p:xfrm>
        <a:graphic>
          <a:graphicData uri="http://schemas.openxmlformats.org/drawingml/2006/table">
            <a:tbl>
              <a:tblPr>
                <a:tableStyleId>{616DA210-FB5B-4158-B5E0-FEB733F419BA}</a:tableStyleId>
              </a:tblPr>
              <a:tblGrid>
                <a:gridCol w="1204041">
                  <a:extLst>
                    <a:ext uri="{9D8B030D-6E8A-4147-A177-3AD203B41FA5}">
                      <a16:colId xmlns:a16="http://schemas.microsoft.com/office/drawing/2014/main" val="2759072795"/>
                    </a:ext>
                  </a:extLst>
                </a:gridCol>
                <a:gridCol w="4060687">
                  <a:extLst>
                    <a:ext uri="{9D8B030D-6E8A-4147-A177-3AD203B41FA5}">
                      <a16:colId xmlns:a16="http://schemas.microsoft.com/office/drawing/2014/main" val="672456555"/>
                    </a:ext>
                  </a:extLst>
                </a:gridCol>
              </a:tblGrid>
              <a:tr h="190500">
                <a:tc>
                  <a:txBody>
                    <a:bodyPr/>
                    <a:lstStyle/>
                    <a:p>
                      <a:pPr algn="ctr" fontAlgn="b"/>
                      <a:r>
                        <a:rPr lang="en-US" sz="1600" b="1" u="none" strike="noStrike">
                          <a:effectLst/>
                        </a:rPr>
                        <a:t>Lecture</a:t>
                      </a:r>
                      <a:endParaRPr lang="en-US" sz="16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Topic</a:t>
                      </a:r>
                      <a:endParaRPr lang="en-US" sz="1600" b="1" i="0" u="none" strike="noStrike" dirty="0">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92481146"/>
                  </a:ext>
                </a:extLst>
              </a:tr>
              <a:tr h="190500">
                <a:tc>
                  <a:txBody>
                    <a:bodyPr/>
                    <a:lstStyle/>
                    <a:p>
                      <a:pPr algn="ctr" fontAlgn="b"/>
                      <a:r>
                        <a:rPr lang="en-US" sz="1600" u="none" strike="noStrike" dirty="0">
                          <a:effectLst/>
                        </a:rPr>
                        <a:t>1</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Introduction</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98594817"/>
                  </a:ext>
                </a:extLst>
              </a:tr>
              <a:tr h="190500">
                <a:tc>
                  <a:txBody>
                    <a:bodyPr/>
                    <a:lstStyle/>
                    <a:p>
                      <a:pPr algn="ctr" fontAlgn="b"/>
                      <a:r>
                        <a:rPr lang="en-US" sz="1600" u="none" strike="noStrike" dirty="0">
                          <a:effectLst/>
                        </a:rPr>
                        <a:t>1</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Overview of machine learning</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16374102"/>
                  </a:ext>
                </a:extLst>
              </a:tr>
              <a:tr h="190500">
                <a:tc>
                  <a:txBody>
                    <a:bodyPr/>
                    <a:lstStyle/>
                    <a:p>
                      <a:pPr algn="ctr" fontAlgn="b"/>
                      <a:r>
                        <a:rPr lang="en-US" sz="1600" u="none" strike="noStrike">
                          <a:effectLst/>
                        </a:rPr>
                        <a:t>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Basics of Evaluating Models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3583762"/>
                  </a:ext>
                </a:extLst>
              </a:tr>
              <a:tr h="190500">
                <a:tc>
                  <a:txBody>
                    <a:bodyPr/>
                    <a:lstStyle/>
                    <a:p>
                      <a:pPr algn="ctr" fontAlgn="b"/>
                      <a:r>
                        <a:rPr lang="en-US" sz="1600" u="none" strike="noStrike">
                          <a:effectLst/>
                        </a:rPr>
                        <a:t>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Logistic Regression</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87392521"/>
                  </a:ext>
                </a:extLst>
              </a:tr>
              <a:tr h="190500">
                <a:tc>
                  <a:txBody>
                    <a:bodyPr/>
                    <a:lstStyle/>
                    <a:p>
                      <a:pPr algn="ctr" fontAlgn="b"/>
                      <a:r>
                        <a:rPr lang="en-US" sz="1600" u="none" strike="noStrike">
                          <a:effectLst/>
                        </a:rPr>
                        <a:t>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Feature Engineering</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1909716"/>
                  </a:ext>
                </a:extLst>
              </a:tr>
              <a:tr h="190500">
                <a:tc>
                  <a:txBody>
                    <a:bodyPr/>
                    <a:lstStyle/>
                    <a:p>
                      <a:pPr algn="ctr" fontAlgn="b"/>
                      <a:r>
                        <a:rPr lang="en-US" sz="1600" u="none" strike="noStrike">
                          <a:effectLst/>
                        </a:rPr>
                        <a:t>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Naïve Bayes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39827166"/>
                  </a:ext>
                </a:extLst>
              </a:tr>
              <a:tr h="190500">
                <a:tc>
                  <a:txBody>
                    <a:bodyPr/>
                    <a:lstStyle/>
                    <a:p>
                      <a:pPr algn="ctr" fontAlgn="b"/>
                      <a:r>
                        <a:rPr lang="en-US" sz="1600" u="none" strike="noStrike">
                          <a:effectLst/>
                        </a:rPr>
                        <a:t>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ROC Curves and Operating Points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44078559"/>
                  </a:ext>
                </a:extLst>
              </a:tr>
              <a:tr h="190500">
                <a:tc>
                  <a:txBody>
                    <a:bodyPr/>
                    <a:lstStyle/>
                    <a:p>
                      <a:pPr algn="ctr" fontAlgn="b"/>
                      <a:r>
                        <a:rPr lang="en-US" sz="1600" u="none" strike="noStrike">
                          <a:effectLst/>
                        </a:rPr>
                        <a:t>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Implementing with Machine Learning</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06924170"/>
                  </a:ext>
                </a:extLst>
              </a:tr>
              <a:tr h="190500">
                <a:tc>
                  <a:txBody>
                    <a:bodyPr/>
                    <a:lstStyle/>
                    <a:p>
                      <a:pPr algn="ctr" fontAlgn="b"/>
                      <a:r>
                        <a:rPr lang="en-US" sz="1600" u="none" strike="noStrike">
                          <a:effectLst/>
                        </a:rPr>
                        <a:t>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Bounds and Comparing Models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79322583"/>
                  </a:ext>
                </a:extLst>
              </a:tr>
              <a:tr h="190500">
                <a:tc>
                  <a:txBody>
                    <a:bodyPr/>
                    <a:lstStyle/>
                    <a:p>
                      <a:pPr algn="ctr" fontAlgn="b"/>
                      <a:r>
                        <a:rPr lang="en-US" sz="1600" u="none" strike="noStrike">
                          <a:effectLst/>
                        </a:rPr>
                        <a:t>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Defining Success with ML systems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8497541"/>
                  </a:ext>
                </a:extLst>
              </a:tr>
              <a:tr h="190500">
                <a:tc>
                  <a:txBody>
                    <a:bodyPr/>
                    <a:lstStyle/>
                    <a:p>
                      <a:pPr algn="ctr" fontAlgn="b"/>
                      <a:r>
                        <a:rPr lang="en-US" sz="1600" u="none" strike="noStrike">
                          <a:effectLst/>
                        </a:rPr>
                        <a:t>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Decision Trees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05298030"/>
                  </a:ext>
                </a:extLst>
              </a:tr>
              <a:tr h="190500">
                <a:tc>
                  <a:txBody>
                    <a:bodyPr/>
                    <a:lstStyle/>
                    <a:p>
                      <a:pPr algn="ctr" fontAlgn="b"/>
                      <a:r>
                        <a:rPr lang="en-US" sz="1600" u="none" strike="noStrike">
                          <a:effectLst/>
                        </a:rPr>
                        <a:t>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Intelligent User Experiences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41569288"/>
                  </a:ext>
                </a:extLst>
              </a:tr>
              <a:tr h="190500">
                <a:tc>
                  <a:txBody>
                    <a:bodyPr/>
                    <a:lstStyle/>
                    <a:p>
                      <a:pPr algn="ctr" fontAlgn="b"/>
                      <a:r>
                        <a:rPr lang="en-US" sz="1600" u="none" strike="noStrike">
                          <a:effectLst/>
                        </a:rPr>
                        <a:t>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Design Pattern - Closed Loop</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59905373"/>
                  </a:ext>
                </a:extLst>
              </a:tr>
              <a:tr h="190500">
                <a:tc>
                  <a:txBody>
                    <a:bodyPr/>
                    <a:lstStyle/>
                    <a:p>
                      <a:pPr algn="ctr" fontAlgn="b"/>
                      <a:r>
                        <a:rPr lang="en-US" sz="1600" u="none" strike="noStrike">
                          <a:effectLst/>
                        </a:rPr>
                        <a:t>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Overfitting and Underfitting</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60678341"/>
                  </a:ext>
                </a:extLst>
              </a:tr>
              <a:tr h="190500">
                <a:tc>
                  <a:txBody>
                    <a:bodyPr/>
                    <a:lstStyle/>
                    <a:p>
                      <a:pPr algn="ctr" fontAlgn="b"/>
                      <a:r>
                        <a:rPr lang="en-US" sz="1600" u="none" strike="noStrike">
                          <a:effectLst/>
                        </a:rPr>
                        <a:t>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Design Pattern - Adversarial</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8420754"/>
                  </a:ext>
                </a:extLst>
              </a:tr>
              <a:tr h="190500">
                <a:tc>
                  <a:txBody>
                    <a:bodyPr/>
                    <a:lstStyle/>
                    <a:p>
                      <a:pPr algn="ctr" fontAlgn="b"/>
                      <a:r>
                        <a:rPr lang="en-US" sz="1600" u="none" strike="noStrike" dirty="0">
                          <a:effectLst/>
                        </a:rPr>
                        <a:t>5</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Ensembles 1 - Bagging &amp; Random Forests</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27151065"/>
                  </a:ext>
                </a:extLst>
              </a:tr>
            </a:tbl>
          </a:graphicData>
        </a:graphic>
      </p:graphicFrame>
      <p:sp>
        <p:nvSpPr>
          <p:cNvPr id="3" name="TextBox 2">
            <a:extLst>
              <a:ext uri="{FF2B5EF4-FFF2-40B4-BE49-F238E27FC236}">
                <a16:creationId xmlns:a16="http://schemas.microsoft.com/office/drawing/2014/main" id="{53173E2F-05BA-40C8-884C-B209242AD0A4}"/>
              </a:ext>
            </a:extLst>
          </p:cNvPr>
          <p:cNvSpPr txBox="1"/>
          <p:nvPr/>
        </p:nvSpPr>
        <p:spPr>
          <a:xfrm>
            <a:off x="5141732" y="6339237"/>
            <a:ext cx="1908536" cy="369332"/>
          </a:xfrm>
          <a:prstGeom prst="rect">
            <a:avLst/>
          </a:prstGeom>
          <a:noFill/>
        </p:spPr>
        <p:txBody>
          <a:bodyPr wrap="none" rtlCol="0">
            <a:spAutoFit/>
          </a:bodyPr>
          <a:lstStyle/>
          <a:p>
            <a:r>
              <a:rPr lang="en-US" dirty="0">
                <a:solidFill>
                  <a:schemeClr val="bg1">
                    <a:lumMod val="50000"/>
                  </a:schemeClr>
                </a:solidFill>
              </a:rPr>
              <a:t>Subject to change</a:t>
            </a:r>
          </a:p>
        </p:txBody>
      </p:sp>
    </p:spTree>
    <p:extLst>
      <p:ext uri="{BB962C8B-B14F-4D97-AF65-F5344CB8AC3E}">
        <p14:creationId xmlns:p14="http://schemas.microsoft.com/office/powerpoint/2010/main" val="139867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BEE8-8784-45FF-9C50-7FB3E1F1FEA6}"/>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6080446E-EF8C-4316-A008-401AA4E19B72}"/>
              </a:ext>
            </a:extLst>
          </p:cNvPr>
          <p:cNvSpPr>
            <a:spLocks noGrp="1"/>
          </p:cNvSpPr>
          <p:nvPr>
            <p:ph sz="half" idx="1"/>
          </p:nvPr>
        </p:nvSpPr>
        <p:spPr/>
        <p:txBody>
          <a:bodyPr>
            <a:normAutofit/>
          </a:bodyPr>
          <a:lstStyle/>
          <a:p>
            <a:r>
              <a:rPr lang="en-US" dirty="0"/>
              <a:t>Logistic Regression</a:t>
            </a:r>
          </a:p>
          <a:p>
            <a:r>
              <a:rPr lang="en-US" dirty="0"/>
              <a:t>Feature Engineering (text)</a:t>
            </a:r>
          </a:p>
          <a:p>
            <a:r>
              <a:rPr lang="en-US" dirty="0"/>
              <a:t>Decision Trees</a:t>
            </a:r>
          </a:p>
          <a:p>
            <a:r>
              <a:rPr lang="en-US" dirty="0"/>
              <a:t>Ensembles (Random Forests)</a:t>
            </a:r>
          </a:p>
          <a:p>
            <a:r>
              <a:rPr lang="en-US" dirty="0"/>
              <a:t>Clustering &amp; Instance Based</a:t>
            </a:r>
          </a:p>
        </p:txBody>
      </p:sp>
      <p:sp>
        <p:nvSpPr>
          <p:cNvPr id="4" name="Content Placeholder 3">
            <a:extLst>
              <a:ext uri="{FF2B5EF4-FFF2-40B4-BE49-F238E27FC236}">
                <a16:creationId xmlns:a16="http://schemas.microsoft.com/office/drawing/2014/main" id="{5C89D5A0-6271-42C1-9DF5-4B8D9E71A87D}"/>
              </a:ext>
            </a:extLst>
          </p:cNvPr>
          <p:cNvSpPr>
            <a:spLocks noGrp="1"/>
          </p:cNvSpPr>
          <p:nvPr>
            <p:ph sz="half" idx="2"/>
          </p:nvPr>
        </p:nvSpPr>
        <p:spPr/>
        <p:txBody>
          <a:bodyPr>
            <a:normAutofit/>
          </a:bodyPr>
          <a:lstStyle/>
          <a:p>
            <a:r>
              <a:rPr lang="en-US" dirty="0"/>
              <a:t>Feature Engineering (Vision)</a:t>
            </a:r>
          </a:p>
          <a:p>
            <a:r>
              <a:rPr lang="en-US" dirty="0"/>
              <a:t>Neural Networks</a:t>
            </a:r>
          </a:p>
          <a:p>
            <a:r>
              <a:rPr lang="en-US" dirty="0"/>
              <a:t>Reinforcement Learning</a:t>
            </a:r>
          </a:p>
          <a:p>
            <a:r>
              <a:rPr lang="en-US" dirty="0"/>
              <a:t>Model building &amp; interpreting</a:t>
            </a:r>
          </a:p>
          <a:p>
            <a:r>
              <a:rPr lang="en-US" dirty="0"/>
              <a:t>And several Kaggle style competitions</a:t>
            </a:r>
          </a:p>
        </p:txBody>
      </p:sp>
    </p:spTree>
    <p:extLst>
      <p:ext uri="{BB962C8B-B14F-4D97-AF65-F5344CB8AC3E}">
        <p14:creationId xmlns:p14="http://schemas.microsoft.com/office/powerpoint/2010/main" val="967974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50BEE-5DB5-44A5-B466-F07B65B734E9}"/>
              </a:ext>
            </a:extLst>
          </p:cNvPr>
          <p:cNvSpPr>
            <a:spLocks noGrp="1"/>
          </p:cNvSpPr>
          <p:nvPr>
            <p:ph type="title"/>
          </p:nvPr>
        </p:nvSpPr>
        <p:spPr/>
        <p:txBody>
          <a:bodyPr/>
          <a:lstStyle/>
          <a:p>
            <a:r>
              <a:rPr lang="en-US" dirty="0"/>
              <a:t>Evaluation</a:t>
            </a:r>
          </a:p>
        </p:txBody>
      </p:sp>
      <p:sp>
        <p:nvSpPr>
          <p:cNvPr id="4" name="Content Placeholder 3">
            <a:extLst>
              <a:ext uri="{FF2B5EF4-FFF2-40B4-BE49-F238E27FC236}">
                <a16:creationId xmlns:a16="http://schemas.microsoft.com/office/drawing/2014/main" id="{9303FF12-3809-42F4-BF25-FCFDB48F589E}"/>
              </a:ext>
            </a:extLst>
          </p:cNvPr>
          <p:cNvSpPr>
            <a:spLocks noGrp="1"/>
          </p:cNvSpPr>
          <p:nvPr>
            <p:ph sz="half" idx="1"/>
          </p:nvPr>
        </p:nvSpPr>
        <p:spPr>
          <a:xfrm>
            <a:off x="542639" y="1825625"/>
            <a:ext cx="5181600" cy="4351338"/>
          </a:xfrm>
        </p:spPr>
        <p:txBody>
          <a:bodyPr>
            <a:normAutofit fontScale="62500" lnSpcReduction="20000"/>
          </a:bodyPr>
          <a:lstStyle/>
          <a:p>
            <a:pPr marL="0" indent="0">
              <a:buNone/>
            </a:pPr>
            <a:r>
              <a:rPr lang="en-US" b="1" dirty="0"/>
              <a:t>Assignments</a:t>
            </a:r>
            <a:r>
              <a:rPr lang="en-US" dirty="0"/>
              <a:t>:</a:t>
            </a:r>
          </a:p>
          <a:p>
            <a:endParaRPr lang="en-US" dirty="0"/>
          </a:p>
          <a:p>
            <a:pPr marL="0" indent="0">
              <a:buNone/>
            </a:pPr>
            <a:r>
              <a:rPr lang="en-US" dirty="0"/>
              <a:t>There will be reading assignments every week (~10% of grade) and coding / modeling assignments most weeks (~40% of final grade) and three Kaggle style competitions (~25% of final grade).</a:t>
            </a:r>
          </a:p>
          <a:p>
            <a:endParaRPr lang="en-US" dirty="0"/>
          </a:p>
          <a:p>
            <a:pPr marL="0" indent="0">
              <a:buNone/>
            </a:pPr>
            <a:r>
              <a:rPr lang="en-US" dirty="0"/>
              <a:t>Assignments due two weeks after they are assigned. Except (possibly) for the last assignment, which is due before the start of the final lecture (so we can submit final course grades in a timely fashion).</a:t>
            </a:r>
          </a:p>
          <a:p>
            <a:endParaRPr lang="en-US" dirty="0"/>
          </a:p>
          <a:p>
            <a:pPr marL="0" indent="0">
              <a:buNone/>
            </a:pPr>
            <a:r>
              <a:rPr lang="en-US" dirty="0"/>
              <a:t>Clarity of communication is critical in machine learning, so your answers must be concise and easy to follow. If the TA can’t evaluate the answers in reasonable time they will have to give reduced credit.</a:t>
            </a:r>
          </a:p>
        </p:txBody>
      </p:sp>
      <p:sp>
        <p:nvSpPr>
          <p:cNvPr id="5" name="Content Placeholder 4">
            <a:extLst>
              <a:ext uri="{FF2B5EF4-FFF2-40B4-BE49-F238E27FC236}">
                <a16:creationId xmlns:a16="http://schemas.microsoft.com/office/drawing/2014/main" id="{F6AF8062-2349-4E43-A24E-2CD5BA25777A}"/>
              </a:ext>
            </a:extLst>
          </p:cNvPr>
          <p:cNvSpPr>
            <a:spLocks noGrp="1"/>
          </p:cNvSpPr>
          <p:nvPr>
            <p:ph sz="half" idx="2"/>
          </p:nvPr>
        </p:nvSpPr>
        <p:spPr/>
        <p:txBody>
          <a:bodyPr>
            <a:normAutofit fontScale="62500" lnSpcReduction="20000"/>
          </a:bodyPr>
          <a:lstStyle/>
          <a:p>
            <a:pPr marL="0" indent="0">
              <a:buNone/>
            </a:pPr>
            <a:r>
              <a:rPr lang="en-US" b="1" dirty="0"/>
              <a:t>Exam</a:t>
            </a:r>
            <a:r>
              <a:rPr lang="en-US" dirty="0"/>
              <a:t>:</a:t>
            </a:r>
          </a:p>
          <a:p>
            <a:endParaRPr lang="en-US" dirty="0"/>
          </a:p>
          <a:p>
            <a:pPr marL="0" indent="0">
              <a:buNone/>
            </a:pPr>
            <a:r>
              <a:rPr lang="en-US" dirty="0"/>
              <a:t>There will be an exam worth ~25% of the final grade (although you must score at least 50% on the exam to pass the course).</a:t>
            </a:r>
          </a:p>
          <a:p>
            <a:endParaRPr lang="en-US" dirty="0"/>
          </a:p>
          <a:p>
            <a:endParaRPr lang="en-US" dirty="0"/>
          </a:p>
          <a:p>
            <a:pPr marL="0" indent="0">
              <a:buNone/>
            </a:pPr>
            <a:r>
              <a:rPr lang="en-US" dirty="0"/>
              <a:t>This will be online and timed (2 – 3 hours). Tentatively scheduled for Dec 9</a:t>
            </a:r>
            <a:r>
              <a:rPr lang="en-US" baseline="30000" dirty="0"/>
              <a:t>th</a:t>
            </a:r>
            <a:r>
              <a:rPr lang="en-US" dirty="0"/>
              <a:t> (complete it any time before midnight)</a:t>
            </a:r>
          </a:p>
          <a:p>
            <a:endParaRPr lang="en-US" dirty="0"/>
          </a:p>
          <a:p>
            <a:endParaRPr lang="en-US" dirty="0"/>
          </a:p>
          <a:p>
            <a:pPr marL="0" indent="0">
              <a:buNone/>
            </a:pPr>
            <a:r>
              <a:rPr lang="en-US" dirty="0"/>
              <a:t>This exam will be based on the assignments, readings, and lectures.</a:t>
            </a:r>
          </a:p>
        </p:txBody>
      </p:sp>
    </p:spTree>
    <p:extLst>
      <p:ext uri="{BB962C8B-B14F-4D97-AF65-F5344CB8AC3E}">
        <p14:creationId xmlns:p14="http://schemas.microsoft.com/office/powerpoint/2010/main" val="2785392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613</Words>
  <Application>Microsoft Office PowerPoint</Application>
  <PresentationFormat>Widescreen</PresentationFormat>
  <Paragraphs>160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CSEP 546 Machine Learning</vt:lpstr>
      <vt:lpstr>Logistics</vt:lpstr>
      <vt:lpstr>Introducing Myself</vt:lpstr>
      <vt:lpstr>Introducing our TAs</vt:lpstr>
      <vt:lpstr>Introducing the Class</vt:lpstr>
      <vt:lpstr>Overview of the Course</vt:lpstr>
      <vt:lpstr>Lecture Overview</vt:lpstr>
      <vt:lpstr>Assignments</vt:lpstr>
      <vt:lpstr>Evaluation</vt:lpstr>
      <vt:lpstr>The Textbooks and why…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Geoff Hulten</dc:creator>
  <cp:lastModifiedBy>Geoff Hulten</cp:lastModifiedBy>
  <cp:revision>26</cp:revision>
  <dcterms:created xsi:type="dcterms:W3CDTF">2018-09-23T00:04:02Z</dcterms:created>
  <dcterms:modified xsi:type="dcterms:W3CDTF">2019-10-02T05:55:08Z</dcterms:modified>
</cp:coreProperties>
</file>