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3" r:id="rId8"/>
    <p:sldId id="265"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86" d="100"/>
          <a:sy n="86"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E321-A7A5-45E5-91F5-8146FA84CB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7F526B-EEAC-4C7B-A155-A2C72165D6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2E488D-E30F-4262-8D89-1AB34C49F0D1}"/>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F716FFAA-453B-4D67-89E7-4734359F5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C5049-A29F-4C23-B8E0-73331FC3BB53}"/>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13837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D0B5-D8E1-444C-A7A5-0772914535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FC8DF6-950A-4870-BD91-E595F905B7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580FE-AC1D-4D21-A2A6-7FAECF7627AB}"/>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8017C5C9-F7FC-4637-B333-FDF3D7252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4C4F4-A12C-48F5-85E8-8D311E6A12F8}"/>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8586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40AEA8-84BE-4354-B274-13E06EE095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55641E-6047-4162-9F7D-EB1D4D4C14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BF3D7-5CC1-464B-BB7B-5F5ABDF09B16}"/>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33A23BDB-F929-4CFE-88DD-75F35711A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6F8A9-8C85-467B-B7B0-F0C84FA1982A}"/>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123541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7F0B-6269-4E84-AD5C-CC4E2012B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794FEF-3ADE-4C2E-BCDA-73BA76025D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4DC61-FE29-4AD8-B8D3-A2A78DA1D459}"/>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FCC5693D-80DD-415C-9FAB-A47866E57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6E845-4577-45CB-A2B9-5140F822B545}"/>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193425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B194-D72A-44F8-8E05-1E4F435E4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CB1D3-715B-48FF-9307-B10907B499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DDCB8E-0B15-4737-BD5D-CFB8DDD1D4B9}"/>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C2A58497-32E1-445B-85CE-B66FBC8C2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E13C8-0371-46F8-A8ED-E10C24B6EB9C}"/>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90546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9BCC-26AC-4292-8247-DC357AF80F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FC02D-A308-4C16-9DE8-AA795F0ACBA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07929D-EBC6-4202-BB24-D42B5B3CB5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3CD58F-DBE0-4B19-81F0-7367E4468438}"/>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6" name="Footer Placeholder 5">
            <a:extLst>
              <a:ext uri="{FF2B5EF4-FFF2-40B4-BE49-F238E27FC236}">
                <a16:creationId xmlns:a16="http://schemas.microsoft.com/office/drawing/2014/main" id="{034C5D2B-E8C6-4E9C-BDE0-DDB6E1521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292A7-2A94-48F1-A903-FAA004A9F8D2}"/>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395289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5F4A-C9F7-4A6E-800B-941256A922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36216-CA0C-4E88-8ADF-67FDF115EE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A1913C-6492-4F89-8D6A-33DD0B0854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6C0A4-C64A-45FF-BDB9-7BF9174894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F2B2EF-2410-43FD-822F-0D33E47408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DDAF11-4CDF-4CCD-8A2C-C396E537C072}"/>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8" name="Footer Placeholder 7">
            <a:extLst>
              <a:ext uri="{FF2B5EF4-FFF2-40B4-BE49-F238E27FC236}">
                <a16:creationId xmlns:a16="http://schemas.microsoft.com/office/drawing/2014/main" id="{3EF0E90B-3ACE-4C41-9135-22254729E4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92B744-D37F-4455-BE08-F9BE5E97E8C8}"/>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14680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4235-7D8C-44D9-A995-1B035B26F1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C5EA16-87A6-4401-BEBE-D4833A2C1A37}"/>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4" name="Footer Placeholder 3">
            <a:extLst>
              <a:ext uri="{FF2B5EF4-FFF2-40B4-BE49-F238E27FC236}">
                <a16:creationId xmlns:a16="http://schemas.microsoft.com/office/drawing/2014/main" id="{AC2825DF-B634-4DF9-AFFB-E0C803505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A53C27-1894-45AD-970B-47B3A0A44FFA}"/>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22007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108CB-754B-46C7-B155-5944FDCD3422}"/>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3" name="Footer Placeholder 2">
            <a:extLst>
              <a:ext uri="{FF2B5EF4-FFF2-40B4-BE49-F238E27FC236}">
                <a16:creationId xmlns:a16="http://schemas.microsoft.com/office/drawing/2014/main" id="{4F5E78B7-5A39-4E7E-AA87-5C790AF329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7D478E-F023-45FA-B140-B384F72FA4BD}"/>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424179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8C8F-DF83-44C6-95EB-F9B530305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BA2EC6-FAF3-4D88-A2C0-8B3E88E54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F866E2-FA9B-4BF0-8A88-12CE74004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701915-4359-4B9A-B278-7CA16E0E3FD0}"/>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6" name="Footer Placeholder 5">
            <a:extLst>
              <a:ext uri="{FF2B5EF4-FFF2-40B4-BE49-F238E27FC236}">
                <a16:creationId xmlns:a16="http://schemas.microsoft.com/office/drawing/2014/main" id="{0CA941CA-70B5-4DDA-9569-738EB7C937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CDFF3-B338-45AB-90F4-73401D19A1EE}"/>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387359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697A4-35EF-4C9B-ABEF-1E94C016F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DC70C6-67AD-45EE-A56D-8C7CD744B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0B247-6452-46F8-A72D-4BCCF9DB2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7A1D1D-CCDB-4A04-8665-0621B8FC3BC3}"/>
              </a:ext>
            </a:extLst>
          </p:cNvPr>
          <p:cNvSpPr>
            <a:spLocks noGrp="1"/>
          </p:cNvSpPr>
          <p:nvPr>
            <p:ph type="dt" sz="half" idx="10"/>
          </p:nvPr>
        </p:nvSpPr>
        <p:spPr/>
        <p:txBody>
          <a:bodyPr/>
          <a:lstStyle/>
          <a:p>
            <a:fld id="{63F4F1DC-5E22-4190-86CA-EA1F430AABDD}" type="datetimeFigureOut">
              <a:rPr lang="en-US" smtClean="0"/>
              <a:t>10/1/2019</a:t>
            </a:fld>
            <a:endParaRPr lang="en-US"/>
          </a:p>
        </p:txBody>
      </p:sp>
      <p:sp>
        <p:nvSpPr>
          <p:cNvPr id="6" name="Footer Placeholder 5">
            <a:extLst>
              <a:ext uri="{FF2B5EF4-FFF2-40B4-BE49-F238E27FC236}">
                <a16:creationId xmlns:a16="http://schemas.microsoft.com/office/drawing/2014/main" id="{3BE01706-04DA-41D2-AA41-E0C0AED46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E5275-5DA0-4E15-A089-D0351C965B4D}"/>
              </a:ext>
            </a:extLst>
          </p:cNvPr>
          <p:cNvSpPr>
            <a:spLocks noGrp="1"/>
          </p:cNvSpPr>
          <p:nvPr>
            <p:ph type="sldNum" sz="quarter" idx="12"/>
          </p:nvPr>
        </p:nvSpPr>
        <p:spPr/>
        <p:txBody>
          <a:bodyPr/>
          <a:lstStyle/>
          <a:p>
            <a:fld id="{9B66F010-6F10-4598-A866-36FE13782926}" type="slidenum">
              <a:rPr lang="en-US" smtClean="0"/>
              <a:t>‹#›</a:t>
            </a:fld>
            <a:endParaRPr lang="en-US"/>
          </a:p>
        </p:txBody>
      </p:sp>
    </p:spTree>
    <p:extLst>
      <p:ext uri="{BB962C8B-B14F-4D97-AF65-F5344CB8AC3E}">
        <p14:creationId xmlns:p14="http://schemas.microsoft.com/office/powerpoint/2010/main" val="276358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141E7-97DB-426E-8AB6-29582953C2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5071F3-D629-4D85-8C3B-3C9060D49B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DE20C-95D4-4720-85EB-1A955B910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4F1DC-5E22-4190-86CA-EA1F430AABDD}" type="datetimeFigureOut">
              <a:rPr lang="en-US" smtClean="0"/>
              <a:t>10/1/2019</a:t>
            </a:fld>
            <a:endParaRPr lang="en-US"/>
          </a:p>
        </p:txBody>
      </p:sp>
      <p:sp>
        <p:nvSpPr>
          <p:cNvPr id="5" name="Footer Placeholder 4">
            <a:extLst>
              <a:ext uri="{FF2B5EF4-FFF2-40B4-BE49-F238E27FC236}">
                <a16:creationId xmlns:a16="http://schemas.microsoft.com/office/drawing/2014/main" id="{8788AE2A-8309-4F18-B613-1107B9BEF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B8FB64-818E-4E17-B251-9A5FBD108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6F010-6F10-4598-A866-36FE13782926}" type="slidenum">
              <a:rPr lang="en-US" smtClean="0"/>
              <a:t>‹#›</a:t>
            </a:fld>
            <a:endParaRPr lang="en-US"/>
          </a:p>
        </p:txBody>
      </p:sp>
    </p:spTree>
    <p:extLst>
      <p:ext uri="{BB962C8B-B14F-4D97-AF65-F5344CB8AC3E}">
        <p14:creationId xmlns:p14="http://schemas.microsoft.com/office/powerpoint/2010/main" val="3422273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canvas.uw.edu/courses/1331659" TargetMode="External"/><Relationship Id="rId2" Type="http://schemas.openxmlformats.org/officeDocument/2006/relationships/hyperlink" Target="https://courses.cs.washington.edu/courses/csep546/19au/" TargetMode="External"/><Relationship Id="rId1" Type="http://schemas.openxmlformats.org/officeDocument/2006/relationships/slideLayout" Target="../slideLayouts/slideLayout2.xml"/><Relationship Id="rId4" Type="http://schemas.openxmlformats.org/officeDocument/2006/relationships/hyperlink" Target="http://piazza.com/washington/fall2019/csep546/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owei@cs.washington.edu" TargetMode="External"/><Relationship Id="rId2" Type="http://schemas.openxmlformats.org/officeDocument/2006/relationships/hyperlink" Target="mailto:alonmil@cs.washington.edu"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F7C5-E3CC-4002-BD9C-C2B6BF6014D0}"/>
              </a:ext>
            </a:extLst>
          </p:cNvPr>
          <p:cNvSpPr>
            <a:spLocks noGrp="1"/>
          </p:cNvSpPr>
          <p:nvPr>
            <p:ph type="ctrTitle"/>
          </p:nvPr>
        </p:nvSpPr>
        <p:spPr/>
        <p:txBody>
          <a:bodyPr/>
          <a:lstStyle/>
          <a:p>
            <a:r>
              <a:rPr lang="en-US" dirty="0"/>
              <a:t>CSEP 546</a:t>
            </a:r>
            <a:br>
              <a:rPr lang="en-US" dirty="0"/>
            </a:br>
            <a:r>
              <a:rPr lang="en-US" dirty="0"/>
              <a:t>Machine Learning</a:t>
            </a:r>
          </a:p>
        </p:txBody>
      </p:sp>
      <p:sp>
        <p:nvSpPr>
          <p:cNvPr id="3" name="Subtitle 2">
            <a:extLst>
              <a:ext uri="{FF2B5EF4-FFF2-40B4-BE49-F238E27FC236}">
                <a16:creationId xmlns:a16="http://schemas.microsoft.com/office/drawing/2014/main" id="{A2B044F3-14BF-4095-AD3D-BCF0EF2C9AEC}"/>
              </a:ext>
            </a:extLst>
          </p:cNvPr>
          <p:cNvSpPr>
            <a:spLocks noGrp="1"/>
          </p:cNvSpPr>
          <p:nvPr>
            <p:ph type="subTitle" idx="1"/>
          </p:nvPr>
        </p:nvSpPr>
        <p:spPr/>
        <p:txBody>
          <a:bodyPr/>
          <a:lstStyle/>
          <a:p>
            <a:r>
              <a:rPr lang="en-US" dirty="0"/>
              <a:t>Lecturer: Geoff Hulten</a:t>
            </a:r>
          </a:p>
          <a:p>
            <a:r>
              <a:rPr lang="en-US" dirty="0"/>
              <a:t>TAs: Alon </a:t>
            </a:r>
            <a:r>
              <a:rPr lang="en-US" dirty="0" err="1"/>
              <a:t>Milchgrub</a:t>
            </a:r>
            <a:r>
              <a:rPr lang="en-US" dirty="0"/>
              <a:t>, Andrew Wei</a:t>
            </a:r>
          </a:p>
        </p:txBody>
      </p:sp>
    </p:spTree>
    <p:extLst>
      <p:ext uri="{BB962C8B-B14F-4D97-AF65-F5344CB8AC3E}">
        <p14:creationId xmlns:p14="http://schemas.microsoft.com/office/powerpoint/2010/main" val="64560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AA425-771B-4E64-8781-1630D904C33F}"/>
              </a:ext>
            </a:extLst>
          </p:cNvPr>
          <p:cNvSpPr>
            <a:spLocks noGrp="1"/>
          </p:cNvSpPr>
          <p:nvPr>
            <p:ph type="title"/>
          </p:nvPr>
        </p:nvSpPr>
        <p:spPr/>
        <p:txBody>
          <a:bodyPr/>
          <a:lstStyle/>
          <a:p>
            <a:r>
              <a:rPr lang="en-US" dirty="0"/>
              <a:t>The Textbooks and why…</a:t>
            </a:r>
          </a:p>
        </p:txBody>
      </p:sp>
      <p:pic>
        <p:nvPicPr>
          <p:cNvPr id="2050" name="Picture 2" descr="https://courses.cs.washington.edu/courses/csep546/18au/images/Mitchell.jpg">
            <a:extLst>
              <a:ext uri="{FF2B5EF4-FFF2-40B4-BE49-F238E27FC236}">
                <a16:creationId xmlns:a16="http://schemas.microsoft.com/office/drawing/2014/main" id="{E8C93115-B234-4DF3-8A80-3E8C0CC05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652" y="2393369"/>
            <a:ext cx="2139603" cy="321584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courses.cs.washington.edu/courses/csep546/18au/images/BIS.jpg">
            <a:extLst>
              <a:ext uri="{FF2B5EF4-FFF2-40B4-BE49-F238E27FC236}">
                <a16:creationId xmlns:a16="http://schemas.microsoft.com/office/drawing/2014/main" id="{8C72E152-CD83-4393-9622-0CC4E8632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5603" y="2393369"/>
            <a:ext cx="2255605" cy="32158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B11E074-ADBE-415B-8A3D-5B2BF66C079A}"/>
              </a:ext>
            </a:extLst>
          </p:cNvPr>
          <p:cNvSpPr txBox="1"/>
          <p:nvPr/>
        </p:nvSpPr>
        <p:spPr>
          <a:xfrm>
            <a:off x="8235603" y="5609218"/>
            <a:ext cx="2229456" cy="307777"/>
          </a:xfrm>
          <a:prstGeom prst="rect">
            <a:avLst/>
          </a:prstGeom>
          <a:noFill/>
        </p:spPr>
        <p:txBody>
          <a:bodyPr wrap="none" rtlCol="0">
            <a:spAutoFit/>
          </a:bodyPr>
          <a:lstStyle/>
          <a:p>
            <a:r>
              <a:rPr lang="en-US" sz="1400" i="1" dirty="0"/>
              <a:t>All royalties to be donated…</a:t>
            </a:r>
          </a:p>
        </p:txBody>
      </p:sp>
    </p:spTree>
    <p:extLst>
      <p:ext uri="{BB962C8B-B14F-4D97-AF65-F5344CB8AC3E}">
        <p14:creationId xmlns:p14="http://schemas.microsoft.com/office/powerpoint/2010/main" val="361206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AC5D-EC3C-4D73-ADC1-148572D1DD0D}"/>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A79AF076-29E5-4335-B533-C9C59B5ABCA6}"/>
              </a:ext>
            </a:extLst>
          </p:cNvPr>
          <p:cNvSpPr>
            <a:spLocks noGrp="1"/>
          </p:cNvSpPr>
          <p:nvPr>
            <p:ph idx="1"/>
          </p:nvPr>
        </p:nvSpPr>
        <p:spPr/>
        <p:txBody>
          <a:bodyPr>
            <a:normAutofit/>
          </a:bodyPr>
          <a:lstStyle/>
          <a:p>
            <a:r>
              <a:rPr lang="en-US" dirty="0"/>
              <a:t>Course website: </a:t>
            </a:r>
            <a:r>
              <a:rPr lang="en-US" dirty="0">
                <a:hlinkClick r:id="rId2"/>
              </a:rPr>
              <a:t>https://courses.cs.washington.edu/courses/csep546/19au/</a:t>
            </a:r>
            <a:endParaRPr lang="en-US" dirty="0"/>
          </a:p>
          <a:p>
            <a:endParaRPr lang="en-US" dirty="0"/>
          </a:p>
          <a:p>
            <a:r>
              <a:rPr lang="en-US" dirty="0"/>
              <a:t>Canvas site: </a:t>
            </a:r>
            <a:r>
              <a:rPr lang="en-US" dirty="0">
                <a:hlinkClick r:id="rId3"/>
              </a:rPr>
              <a:t>https://canvas.uw.edu/courses/1331659</a:t>
            </a:r>
            <a:endParaRPr lang="en-US" dirty="0"/>
          </a:p>
          <a:p>
            <a:endParaRPr lang="en-US" dirty="0"/>
          </a:p>
          <a:p>
            <a:r>
              <a:rPr lang="en-US" dirty="0"/>
              <a:t>Discussion board</a:t>
            </a:r>
            <a:r>
              <a:rPr lang="en-US"/>
              <a:t>: </a:t>
            </a:r>
            <a:r>
              <a:rPr lang="en-US">
                <a:hlinkClick r:id="rId4"/>
              </a:rPr>
              <a:t>http://piazza</a:t>
            </a:r>
            <a:r>
              <a:rPr lang="en-US" dirty="0">
                <a:hlinkClick r:id="rId4"/>
              </a:rPr>
              <a:t>.com/</a:t>
            </a:r>
            <a:r>
              <a:rPr lang="en-US" dirty="0" err="1">
                <a:hlinkClick r:id="rId4"/>
              </a:rPr>
              <a:t>washington</a:t>
            </a:r>
            <a:r>
              <a:rPr lang="en-US" dirty="0">
                <a:hlinkClick r:id="rId4"/>
              </a:rPr>
              <a:t>/fall2019/csep546</a:t>
            </a:r>
            <a:r>
              <a:rPr lang="en-US">
                <a:hlinkClick r:id="rId4"/>
              </a:rPr>
              <a:t>/home/</a:t>
            </a:r>
            <a:r>
              <a:rPr lang="en-US"/>
              <a:t> </a:t>
            </a:r>
            <a:endParaRPr lang="en-US" dirty="0"/>
          </a:p>
        </p:txBody>
      </p:sp>
    </p:spTree>
    <p:extLst>
      <p:ext uri="{BB962C8B-B14F-4D97-AF65-F5344CB8AC3E}">
        <p14:creationId xmlns:p14="http://schemas.microsoft.com/office/powerpoint/2010/main" val="391883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2BEE-5AF1-47C9-8161-7306A934B305}"/>
              </a:ext>
            </a:extLst>
          </p:cNvPr>
          <p:cNvSpPr>
            <a:spLocks noGrp="1"/>
          </p:cNvSpPr>
          <p:nvPr>
            <p:ph type="title"/>
          </p:nvPr>
        </p:nvSpPr>
        <p:spPr/>
        <p:txBody>
          <a:bodyPr/>
          <a:lstStyle/>
          <a:p>
            <a:r>
              <a:rPr lang="en-US" dirty="0"/>
              <a:t>Introducing Myself</a:t>
            </a:r>
          </a:p>
        </p:txBody>
      </p:sp>
      <p:sp>
        <p:nvSpPr>
          <p:cNvPr id="3" name="Content Placeholder 2">
            <a:extLst>
              <a:ext uri="{FF2B5EF4-FFF2-40B4-BE49-F238E27FC236}">
                <a16:creationId xmlns:a16="http://schemas.microsoft.com/office/drawing/2014/main" id="{CD683BED-65C2-4F84-AC03-43C2D87DFF2B}"/>
              </a:ext>
            </a:extLst>
          </p:cNvPr>
          <p:cNvSpPr>
            <a:spLocks noGrp="1"/>
          </p:cNvSpPr>
          <p:nvPr>
            <p:ph idx="1"/>
          </p:nvPr>
        </p:nvSpPr>
        <p:spPr/>
        <p:txBody>
          <a:bodyPr>
            <a:normAutofit lnSpcReduction="10000"/>
          </a:bodyPr>
          <a:lstStyle/>
          <a:p>
            <a:r>
              <a:rPr lang="en-US" dirty="0"/>
              <a:t>Geoff Hulten</a:t>
            </a:r>
          </a:p>
          <a:p>
            <a:endParaRPr lang="en-US" dirty="0"/>
          </a:p>
          <a:p>
            <a:r>
              <a:rPr lang="en-US" dirty="0"/>
              <a:t>ghulten@cs.washington.edu</a:t>
            </a:r>
          </a:p>
          <a:p>
            <a:endParaRPr lang="en-US" dirty="0"/>
          </a:p>
          <a:p>
            <a:r>
              <a:rPr lang="en-US" dirty="0"/>
              <a:t>https://www.linkedin.com/in/geoff-hulten-58136a1/</a:t>
            </a:r>
          </a:p>
          <a:p>
            <a:endParaRPr lang="en-US" dirty="0"/>
          </a:p>
          <a:p>
            <a:r>
              <a:rPr lang="en-US" dirty="0"/>
              <a:t>What I’ve worked on…</a:t>
            </a:r>
          </a:p>
          <a:p>
            <a:endParaRPr lang="en-US" dirty="0"/>
          </a:p>
          <a:p>
            <a:r>
              <a:rPr lang="en-US" dirty="0"/>
              <a:t>Why I’m here…</a:t>
            </a:r>
          </a:p>
        </p:txBody>
      </p:sp>
    </p:spTree>
    <p:extLst>
      <p:ext uri="{BB962C8B-B14F-4D97-AF65-F5344CB8AC3E}">
        <p14:creationId xmlns:p14="http://schemas.microsoft.com/office/powerpoint/2010/main" val="298538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2F6E-52C0-4AC4-8B4D-D7812826095E}"/>
              </a:ext>
            </a:extLst>
          </p:cNvPr>
          <p:cNvSpPr>
            <a:spLocks noGrp="1"/>
          </p:cNvSpPr>
          <p:nvPr>
            <p:ph type="title"/>
          </p:nvPr>
        </p:nvSpPr>
        <p:spPr/>
        <p:txBody>
          <a:bodyPr/>
          <a:lstStyle/>
          <a:p>
            <a:r>
              <a:rPr lang="en-US" dirty="0"/>
              <a:t>Introducing our TAs</a:t>
            </a:r>
          </a:p>
        </p:txBody>
      </p:sp>
      <p:sp>
        <p:nvSpPr>
          <p:cNvPr id="3" name="Content Placeholder 2">
            <a:extLst>
              <a:ext uri="{FF2B5EF4-FFF2-40B4-BE49-F238E27FC236}">
                <a16:creationId xmlns:a16="http://schemas.microsoft.com/office/drawing/2014/main" id="{CD356399-B857-47AA-9D5C-408E7A0EDFED}"/>
              </a:ext>
            </a:extLst>
          </p:cNvPr>
          <p:cNvSpPr>
            <a:spLocks noGrp="1"/>
          </p:cNvSpPr>
          <p:nvPr>
            <p:ph sz="half" idx="1"/>
          </p:nvPr>
        </p:nvSpPr>
        <p:spPr/>
        <p:txBody>
          <a:bodyPr>
            <a:normAutofit/>
          </a:bodyPr>
          <a:lstStyle/>
          <a:p>
            <a:r>
              <a:rPr lang="en-US" dirty="0"/>
              <a:t>Alon </a:t>
            </a:r>
            <a:r>
              <a:rPr lang="en-US" dirty="0" err="1"/>
              <a:t>Milchgrub</a:t>
            </a:r>
            <a:endParaRPr lang="en-US" dirty="0"/>
          </a:p>
          <a:p>
            <a:pPr lvl="1"/>
            <a:r>
              <a:rPr lang="en-US" dirty="0">
                <a:hlinkClick r:id="rId2"/>
              </a:rPr>
              <a:t>alonmil@cs.washington.edu</a:t>
            </a:r>
            <a:endParaRPr lang="en-US" dirty="0"/>
          </a:p>
          <a:p>
            <a:pPr lvl="1"/>
            <a:endParaRPr lang="en-US" dirty="0"/>
          </a:p>
          <a:p>
            <a:pPr lvl="1"/>
            <a:endParaRPr lang="en-US" dirty="0"/>
          </a:p>
          <a:p>
            <a:r>
              <a:rPr lang="en-US" dirty="0"/>
              <a:t>Quick Intro</a:t>
            </a:r>
          </a:p>
          <a:p>
            <a:pPr marL="0" indent="0">
              <a:buNone/>
            </a:pPr>
            <a:endParaRPr lang="en-US" dirty="0"/>
          </a:p>
          <a:p>
            <a:r>
              <a:rPr lang="en-US" dirty="0"/>
              <a:t>Office hours:</a:t>
            </a:r>
          </a:p>
          <a:p>
            <a:pPr lvl="1"/>
            <a:r>
              <a:rPr lang="en-US" dirty="0"/>
              <a:t>Tues: 5:30 – 6:30 CSE 674</a:t>
            </a:r>
          </a:p>
          <a:p>
            <a:endParaRPr lang="en-US" dirty="0"/>
          </a:p>
        </p:txBody>
      </p:sp>
      <p:sp>
        <p:nvSpPr>
          <p:cNvPr id="4" name="Content Placeholder 3">
            <a:extLst>
              <a:ext uri="{FF2B5EF4-FFF2-40B4-BE49-F238E27FC236}">
                <a16:creationId xmlns:a16="http://schemas.microsoft.com/office/drawing/2014/main" id="{D15CF3F6-24D3-410F-8224-D052327CA772}"/>
              </a:ext>
            </a:extLst>
          </p:cNvPr>
          <p:cNvSpPr>
            <a:spLocks noGrp="1"/>
          </p:cNvSpPr>
          <p:nvPr>
            <p:ph sz="half" idx="2"/>
          </p:nvPr>
        </p:nvSpPr>
        <p:spPr/>
        <p:txBody>
          <a:bodyPr>
            <a:normAutofit/>
          </a:bodyPr>
          <a:lstStyle/>
          <a:p>
            <a:r>
              <a:rPr lang="en-US" dirty="0"/>
              <a:t>Andrew Wei</a:t>
            </a:r>
          </a:p>
          <a:p>
            <a:pPr lvl="1"/>
            <a:r>
              <a:rPr lang="en-US" dirty="0">
                <a:hlinkClick r:id="rId3"/>
              </a:rPr>
              <a:t>nowei@cs.washington.edu</a:t>
            </a:r>
            <a:endParaRPr lang="en-US" dirty="0"/>
          </a:p>
          <a:p>
            <a:pPr lvl="1"/>
            <a:endParaRPr lang="en-US" dirty="0"/>
          </a:p>
          <a:p>
            <a:pPr lvl="1"/>
            <a:endParaRPr lang="en-US" dirty="0"/>
          </a:p>
          <a:p>
            <a:r>
              <a:rPr lang="en-US" dirty="0"/>
              <a:t>Quick Intro</a:t>
            </a:r>
          </a:p>
          <a:p>
            <a:pPr marL="0" indent="0">
              <a:buNone/>
            </a:pPr>
            <a:endParaRPr lang="en-US" dirty="0"/>
          </a:p>
          <a:p>
            <a:r>
              <a:rPr lang="en-US" dirty="0"/>
              <a:t>Office Hours:</a:t>
            </a:r>
          </a:p>
          <a:p>
            <a:pPr lvl="1"/>
            <a:r>
              <a:rPr lang="en-US" dirty="0"/>
              <a:t>Tues: 4:30 – 6:20 CSE 007</a:t>
            </a:r>
          </a:p>
        </p:txBody>
      </p:sp>
      <p:sp>
        <p:nvSpPr>
          <p:cNvPr id="5" name="TextBox 4">
            <a:extLst>
              <a:ext uri="{FF2B5EF4-FFF2-40B4-BE49-F238E27FC236}">
                <a16:creationId xmlns:a16="http://schemas.microsoft.com/office/drawing/2014/main" id="{74B082C7-5427-47BD-A1E6-FCC44B87747B}"/>
              </a:ext>
            </a:extLst>
          </p:cNvPr>
          <p:cNvSpPr txBox="1"/>
          <p:nvPr/>
        </p:nvSpPr>
        <p:spPr>
          <a:xfrm>
            <a:off x="3223491" y="6176963"/>
            <a:ext cx="5037661" cy="369332"/>
          </a:xfrm>
          <a:prstGeom prst="rect">
            <a:avLst/>
          </a:prstGeom>
          <a:noFill/>
        </p:spPr>
        <p:txBody>
          <a:bodyPr wrap="none" rtlCol="0">
            <a:spAutoFit/>
          </a:bodyPr>
          <a:lstStyle/>
          <a:p>
            <a:r>
              <a:rPr lang="en-US" dirty="0"/>
              <a:t>Virtual hours for people viewing from MS? Mail me.</a:t>
            </a:r>
          </a:p>
        </p:txBody>
      </p:sp>
    </p:spTree>
    <p:extLst>
      <p:ext uri="{BB962C8B-B14F-4D97-AF65-F5344CB8AC3E}">
        <p14:creationId xmlns:p14="http://schemas.microsoft.com/office/powerpoint/2010/main" val="4053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5FA9B-2268-45A0-9851-E56BB510EE2B}"/>
              </a:ext>
            </a:extLst>
          </p:cNvPr>
          <p:cNvSpPr>
            <a:spLocks noGrp="1"/>
          </p:cNvSpPr>
          <p:nvPr>
            <p:ph type="title"/>
          </p:nvPr>
        </p:nvSpPr>
        <p:spPr/>
        <p:txBody>
          <a:bodyPr/>
          <a:lstStyle/>
          <a:p>
            <a:r>
              <a:rPr lang="en-US" dirty="0"/>
              <a:t>Introducing the Class</a:t>
            </a:r>
          </a:p>
        </p:txBody>
      </p:sp>
      <p:sp>
        <p:nvSpPr>
          <p:cNvPr id="4" name="Content Placeholder 3">
            <a:extLst>
              <a:ext uri="{FF2B5EF4-FFF2-40B4-BE49-F238E27FC236}">
                <a16:creationId xmlns:a16="http://schemas.microsoft.com/office/drawing/2014/main" id="{ABAE5357-A44D-4435-BF57-89E06752B5BF}"/>
              </a:ext>
            </a:extLst>
          </p:cNvPr>
          <p:cNvSpPr>
            <a:spLocks noGrp="1"/>
          </p:cNvSpPr>
          <p:nvPr>
            <p:ph sz="half" idx="1"/>
          </p:nvPr>
        </p:nvSpPr>
        <p:spPr/>
        <p:txBody>
          <a:bodyPr>
            <a:normAutofit/>
          </a:bodyPr>
          <a:lstStyle/>
          <a:p>
            <a:pPr marL="0" indent="0">
              <a:buNone/>
            </a:pPr>
            <a:r>
              <a:rPr lang="en-US" dirty="0"/>
              <a:t>What types of jobs?</a:t>
            </a:r>
          </a:p>
          <a:p>
            <a:pPr lvl="1"/>
            <a:r>
              <a:rPr lang="en-US" dirty="0"/>
              <a:t>Engineering?</a:t>
            </a:r>
          </a:p>
          <a:p>
            <a:pPr lvl="1"/>
            <a:r>
              <a:rPr lang="en-US" dirty="0"/>
              <a:t>Data science?</a:t>
            </a:r>
          </a:p>
          <a:p>
            <a:pPr lvl="1"/>
            <a:r>
              <a:rPr lang="en-US" dirty="0"/>
              <a:t>Management/PM?</a:t>
            </a:r>
          </a:p>
          <a:p>
            <a:pPr lvl="1"/>
            <a:r>
              <a:rPr lang="en-US" dirty="0"/>
              <a:t>Other?</a:t>
            </a:r>
          </a:p>
          <a:p>
            <a:pPr lvl="1"/>
            <a:endParaRPr lang="en-US" dirty="0"/>
          </a:p>
          <a:p>
            <a:pPr marL="0" indent="0">
              <a:buNone/>
            </a:pPr>
            <a:r>
              <a:rPr lang="en-US" dirty="0"/>
              <a:t>Machine learning experience?</a:t>
            </a:r>
          </a:p>
          <a:p>
            <a:pPr lvl="1"/>
            <a:r>
              <a:rPr lang="en-US" dirty="0"/>
              <a:t>This is my first class?</a:t>
            </a:r>
          </a:p>
          <a:p>
            <a:pPr lvl="1"/>
            <a:r>
              <a:rPr lang="en-US" dirty="0"/>
              <a:t>Several classes / exploration?</a:t>
            </a:r>
          </a:p>
          <a:p>
            <a:pPr lvl="1"/>
            <a:r>
              <a:rPr lang="en-US" dirty="0"/>
              <a:t>Do it for a living?</a:t>
            </a:r>
          </a:p>
        </p:txBody>
      </p:sp>
      <p:sp>
        <p:nvSpPr>
          <p:cNvPr id="5" name="Content Placeholder 4">
            <a:extLst>
              <a:ext uri="{FF2B5EF4-FFF2-40B4-BE49-F238E27FC236}">
                <a16:creationId xmlns:a16="http://schemas.microsoft.com/office/drawing/2014/main" id="{D9D9CE7B-8312-4768-9281-0D55754E7968}"/>
              </a:ext>
            </a:extLst>
          </p:cNvPr>
          <p:cNvSpPr>
            <a:spLocks noGrp="1"/>
          </p:cNvSpPr>
          <p:nvPr>
            <p:ph sz="half" idx="2"/>
          </p:nvPr>
        </p:nvSpPr>
        <p:spPr/>
        <p:txBody>
          <a:bodyPr>
            <a:normAutofit/>
          </a:bodyPr>
          <a:lstStyle/>
          <a:p>
            <a:pPr marL="0" indent="0">
              <a:buNone/>
            </a:pPr>
            <a:r>
              <a:rPr lang="en-US" dirty="0"/>
              <a:t>Math?</a:t>
            </a:r>
          </a:p>
          <a:p>
            <a:pPr lvl="1"/>
            <a:r>
              <a:rPr lang="en-US" dirty="0"/>
              <a:t>Not really?</a:t>
            </a:r>
          </a:p>
          <a:p>
            <a:pPr lvl="1"/>
            <a:r>
              <a:rPr lang="en-US" dirty="0"/>
              <a:t>Can do?</a:t>
            </a:r>
          </a:p>
          <a:p>
            <a:pPr lvl="1"/>
            <a:r>
              <a:rPr lang="en-US" dirty="0"/>
              <a:t>I think in math?</a:t>
            </a:r>
          </a:p>
          <a:p>
            <a:pPr lvl="1"/>
            <a:endParaRPr lang="en-US" dirty="0"/>
          </a:p>
          <a:p>
            <a:pPr lvl="1"/>
            <a:endParaRPr lang="en-US" dirty="0"/>
          </a:p>
          <a:p>
            <a:pPr marL="0" indent="0">
              <a:buNone/>
            </a:pPr>
            <a:r>
              <a:rPr lang="en-US" dirty="0"/>
              <a:t>Python?</a:t>
            </a:r>
          </a:p>
          <a:p>
            <a:pPr lvl="1"/>
            <a:r>
              <a:rPr lang="en-US" dirty="0"/>
              <a:t>Never used?</a:t>
            </a:r>
          </a:p>
          <a:p>
            <a:pPr lvl="1"/>
            <a:r>
              <a:rPr lang="en-US" dirty="0"/>
              <a:t>Some experience?</a:t>
            </a:r>
          </a:p>
          <a:p>
            <a:pPr lvl="1"/>
            <a:r>
              <a:rPr lang="en-US" dirty="0"/>
              <a:t>No problem?</a:t>
            </a:r>
          </a:p>
        </p:txBody>
      </p:sp>
    </p:spTree>
    <p:extLst>
      <p:ext uri="{BB962C8B-B14F-4D97-AF65-F5344CB8AC3E}">
        <p14:creationId xmlns:p14="http://schemas.microsoft.com/office/powerpoint/2010/main" val="112216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24D4-746E-49A6-A6DA-C8C766DA06E1}"/>
              </a:ext>
            </a:extLst>
          </p:cNvPr>
          <p:cNvSpPr>
            <a:spLocks noGrp="1"/>
          </p:cNvSpPr>
          <p:nvPr>
            <p:ph type="title"/>
          </p:nvPr>
        </p:nvSpPr>
        <p:spPr/>
        <p:txBody>
          <a:bodyPr/>
          <a:lstStyle/>
          <a:p>
            <a:r>
              <a:rPr lang="en-US" dirty="0"/>
              <a:t>Overview of the Course</a:t>
            </a:r>
          </a:p>
        </p:txBody>
      </p:sp>
      <p:sp>
        <p:nvSpPr>
          <p:cNvPr id="5" name="Content Placeholder 4">
            <a:extLst>
              <a:ext uri="{FF2B5EF4-FFF2-40B4-BE49-F238E27FC236}">
                <a16:creationId xmlns:a16="http://schemas.microsoft.com/office/drawing/2014/main" id="{5A50B4B4-FF2B-4BF2-9818-7676D9736973}"/>
              </a:ext>
            </a:extLst>
          </p:cNvPr>
          <p:cNvSpPr>
            <a:spLocks noGrp="1"/>
          </p:cNvSpPr>
          <p:nvPr>
            <p:ph idx="1"/>
          </p:nvPr>
        </p:nvSpPr>
        <p:spPr/>
        <p:txBody>
          <a:bodyPr/>
          <a:lstStyle/>
          <a:p>
            <a:pPr marL="514350" indent="-514350">
              <a:buAutoNum type="arabicParenR"/>
            </a:pPr>
            <a:r>
              <a:rPr lang="en-US" dirty="0"/>
              <a:t>Learn important machine learning algorithms (the tools)</a:t>
            </a:r>
            <a:br>
              <a:rPr lang="en-US" dirty="0"/>
            </a:br>
            <a:endParaRPr lang="en-US" dirty="0"/>
          </a:p>
          <a:p>
            <a:pPr marL="514350" indent="-514350">
              <a:buAutoNum type="arabicParenR"/>
            </a:pPr>
            <a:endParaRPr lang="en-US" dirty="0"/>
          </a:p>
          <a:p>
            <a:pPr marL="0" indent="0">
              <a:buNone/>
            </a:pPr>
            <a:r>
              <a:rPr lang="en-US" dirty="0"/>
              <a:t>2) Learn how to produce models (use the tools)</a:t>
            </a:r>
            <a:br>
              <a:rPr lang="en-US" dirty="0"/>
            </a:br>
            <a:endParaRPr lang="en-US" dirty="0"/>
          </a:p>
          <a:p>
            <a:pPr marL="0" indent="0">
              <a:buNone/>
            </a:pPr>
            <a:endParaRPr lang="en-US" dirty="0"/>
          </a:p>
          <a:p>
            <a:pPr marL="0" indent="0">
              <a:buNone/>
            </a:pPr>
            <a:r>
              <a:rPr lang="en-US" dirty="0"/>
              <a:t>3) Learn how to produce working systems (ML Engineering)</a:t>
            </a:r>
            <a:br>
              <a:rPr lang="en-US" dirty="0"/>
            </a:br>
            <a:endParaRPr lang="en-US" dirty="0"/>
          </a:p>
        </p:txBody>
      </p:sp>
    </p:spTree>
    <p:extLst>
      <p:ext uri="{BB962C8B-B14F-4D97-AF65-F5344CB8AC3E}">
        <p14:creationId xmlns:p14="http://schemas.microsoft.com/office/powerpoint/2010/main" val="77844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8D80-3E5E-4973-806C-3B065C678358}"/>
              </a:ext>
            </a:extLst>
          </p:cNvPr>
          <p:cNvSpPr>
            <a:spLocks noGrp="1"/>
          </p:cNvSpPr>
          <p:nvPr>
            <p:ph type="title"/>
          </p:nvPr>
        </p:nvSpPr>
        <p:spPr>
          <a:xfrm>
            <a:off x="838200" y="365126"/>
            <a:ext cx="10515600" cy="475384"/>
          </a:xfrm>
        </p:spPr>
        <p:txBody>
          <a:bodyPr>
            <a:normAutofit fontScale="90000"/>
          </a:bodyPr>
          <a:lstStyle/>
          <a:p>
            <a:r>
              <a:rPr lang="en-US" dirty="0"/>
              <a:t>Lecture Overview</a:t>
            </a:r>
          </a:p>
        </p:txBody>
      </p:sp>
      <p:graphicFrame>
        <p:nvGraphicFramePr>
          <p:cNvPr id="14" name="Content Placeholder 13">
            <a:extLst>
              <a:ext uri="{FF2B5EF4-FFF2-40B4-BE49-F238E27FC236}">
                <a16:creationId xmlns:a16="http://schemas.microsoft.com/office/drawing/2014/main" id="{7A7A9D5C-08B1-43E9-B2CD-67316B9725E1}"/>
              </a:ext>
            </a:extLst>
          </p:cNvPr>
          <p:cNvGraphicFramePr>
            <a:graphicFrameLocks noGrp="1"/>
          </p:cNvGraphicFramePr>
          <p:nvPr>
            <p:ph sz="half" idx="2"/>
            <p:extLst>
              <p:ext uri="{D42A27DB-BD31-4B8C-83A1-F6EECF244321}">
                <p14:modId xmlns:p14="http://schemas.microsoft.com/office/powerpoint/2010/main" val="3556514603"/>
              </p:ext>
            </p:extLst>
          </p:nvPr>
        </p:nvGraphicFramePr>
        <p:xfrm>
          <a:off x="6802008" y="1752382"/>
          <a:ext cx="4253923" cy="4044315"/>
        </p:xfrm>
        <a:graphic>
          <a:graphicData uri="http://schemas.openxmlformats.org/drawingml/2006/table">
            <a:tbl>
              <a:tblPr>
                <a:tableStyleId>{616DA210-FB5B-4158-B5E0-FEB733F419BA}</a:tableStyleId>
              </a:tblPr>
              <a:tblGrid>
                <a:gridCol w="972870">
                  <a:extLst>
                    <a:ext uri="{9D8B030D-6E8A-4147-A177-3AD203B41FA5}">
                      <a16:colId xmlns:a16="http://schemas.microsoft.com/office/drawing/2014/main" val="4182461125"/>
                    </a:ext>
                  </a:extLst>
                </a:gridCol>
                <a:gridCol w="3281053">
                  <a:extLst>
                    <a:ext uri="{9D8B030D-6E8A-4147-A177-3AD203B41FA5}">
                      <a16:colId xmlns:a16="http://schemas.microsoft.com/office/drawing/2014/main" val="1614016747"/>
                    </a:ext>
                  </a:extLst>
                </a:gridCol>
              </a:tblGrid>
              <a:tr h="190500">
                <a:tc>
                  <a:txBody>
                    <a:bodyPr/>
                    <a:lstStyle/>
                    <a:p>
                      <a:pPr algn="ctr" fontAlgn="b"/>
                      <a:r>
                        <a:rPr lang="en-US" sz="1600" b="1" u="none" strike="noStrike" dirty="0">
                          <a:effectLst/>
                        </a:rPr>
                        <a:t>Lecture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Topic</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73581721"/>
                  </a:ext>
                </a:extLst>
              </a:tr>
              <a:tr h="190500">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Ensembles 2 - Stacking &amp; Boosting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8733146"/>
                  </a:ext>
                </a:extLst>
              </a:tr>
              <a:tr h="190500">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Design Pattern - Corpus Based</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9530625"/>
                  </a:ext>
                </a:extLst>
              </a:tr>
              <a:tr h="190500">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Basics of Computer Vision</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5862660"/>
                  </a:ext>
                </a:extLst>
              </a:tr>
              <a:tr h="190500">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Clustering and Instance Based</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4591027"/>
                  </a:ext>
                </a:extLst>
              </a:tr>
              <a:tr h="190500">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Neural Networks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6655886"/>
                  </a:ext>
                </a:extLst>
              </a:tr>
              <a:tr h="190500">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Approaching an ML Problem</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5869862"/>
                  </a:ext>
                </a:extLst>
              </a:tr>
              <a:tr h="190500">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Neural Network Architectures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9721806"/>
                  </a:ext>
                </a:extLst>
              </a:tr>
              <a:tr h="190500">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Intelligence Architectures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4604102"/>
                  </a:ext>
                </a:extLst>
              </a:tr>
              <a:tr h="165259">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Intelligence Management</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43279113"/>
                  </a:ext>
                </a:extLst>
              </a:tr>
              <a:tr h="190500">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Reinforcement Learning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2434324"/>
                  </a:ext>
                </a:extLst>
              </a:tr>
              <a:tr h="190500">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Orchestrating Intelligent Systems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76755420"/>
                  </a:ext>
                </a:extLst>
              </a:tr>
              <a:tr h="190500">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Design Pattern - Ranking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299143"/>
                  </a:ext>
                </a:extLst>
              </a:tr>
              <a:tr h="190500">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Other Important Machine Learning Algorithms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2613518"/>
                  </a:ext>
                </a:extLst>
              </a:tr>
              <a:tr h="190500">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Review of the Course</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9299995"/>
                  </a:ext>
                </a:extLst>
              </a:tr>
            </a:tbl>
          </a:graphicData>
        </a:graphic>
      </p:graphicFrame>
      <p:graphicFrame>
        <p:nvGraphicFramePr>
          <p:cNvPr id="13" name="Content Placeholder 12">
            <a:extLst>
              <a:ext uri="{FF2B5EF4-FFF2-40B4-BE49-F238E27FC236}">
                <a16:creationId xmlns:a16="http://schemas.microsoft.com/office/drawing/2014/main" id="{ED72DE7C-3ACC-4B30-89BE-5CB5ED397BF4}"/>
              </a:ext>
            </a:extLst>
          </p:cNvPr>
          <p:cNvGraphicFramePr>
            <a:graphicFrameLocks noGrp="1"/>
          </p:cNvGraphicFramePr>
          <p:nvPr>
            <p:ph sz="half" idx="1"/>
            <p:extLst>
              <p:ext uri="{D42A27DB-BD31-4B8C-83A1-F6EECF244321}">
                <p14:modId xmlns:p14="http://schemas.microsoft.com/office/powerpoint/2010/main" val="4035380712"/>
              </p:ext>
            </p:extLst>
          </p:nvPr>
        </p:nvGraphicFramePr>
        <p:xfrm>
          <a:off x="838200" y="1752382"/>
          <a:ext cx="5264728" cy="4307205"/>
        </p:xfrm>
        <a:graphic>
          <a:graphicData uri="http://schemas.openxmlformats.org/drawingml/2006/table">
            <a:tbl>
              <a:tblPr>
                <a:tableStyleId>{616DA210-FB5B-4158-B5E0-FEB733F419BA}</a:tableStyleId>
              </a:tblPr>
              <a:tblGrid>
                <a:gridCol w="1204041">
                  <a:extLst>
                    <a:ext uri="{9D8B030D-6E8A-4147-A177-3AD203B41FA5}">
                      <a16:colId xmlns:a16="http://schemas.microsoft.com/office/drawing/2014/main" val="2759072795"/>
                    </a:ext>
                  </a:extLst>
                </a:gridCol>
                <a:gridCol w="4060687">
                  <a:extLst>
                    <a:ext uri="{9D8B030D-6E8A-4147-A177-3AD203B41FA5}">
                      <a16:colId xmlns:a16="http://schemas.microsoft.com/office/drawing/2014/main" val="672456555"/>
                    </a:ext>
                  </a:extLst>
                </a:gridCol>
              </a:tblGrid>
              <a:tr h="190500">
                <a:tc>
                  <a:txBody>
                    <a:bodyPr/>
                    <a:lstStyle/>
                    <a:p>
                      <a:pPr algn="ctr" fontAlgn="b"/>
                      <a:r>
                        <a:rPr lang="en-US" sz="1600" b="1" u="none" strike="noStrike">
                          <a:effectLst/>
                        </a:rPr>
                        <a:t>Lecture</a:t>
                      </a:r>
                      <a:endParaRPr lang="en-US" sz="16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Topic</a:t>
                      </a:r>
                      <a:endParaRPr lang="en-US" sz="16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2481146"/>
                  </a:ext>
                </a:extLst>
              </a:tr>
              <a:tr h="190500">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Introduction</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8594817"/>
                  </a:ext>
                </a:extLst>
              </a:tr>
              <a:tr h="190500">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Overview of machine learning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6374102"/>
                  </a:ext>
                </a:extLst>
              </a:tr>
              <a:tr h="190500">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Basics of Evaluating Models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3583762"/>
                  </a:ext>
                </a:extLst>
              </a:tr>
              <a:tr h="190500">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Logistic Regression</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7392521"/>
                  </a:ext>
                </a:extLst>
              </a:tr>
              <a:tr h="190500">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Feature Engineering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1909716"/>
                  </a:ext>
                </a:extLst>
              </a:tr>
              <a:tr h="190500">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Naïve Bayes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39827166"/>
                  </a:ext>
                </a:extLst>
              </a:tr>
              <a:tr h="190500">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ROC Curves and Operating Points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4078559"/>
                  </a:ext>
                </a:extLst>
              </a:tr>
              <a:tr h="190500">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Implementing with Machine Learning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6924170"/>
                  </a:ext>
                </a:extLst>
              </a:tr>
              <a:tr h="190500">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Bounds and Comparing Models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9322583"/>
                  </a:ext>
                </a:extLst>
              </a:tr>
              <a:tr h="190500">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Defining Success with ML systems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497541"/>
                  </a:ext>
                </a:extLst>
              </a:tr>
              <a:tr h="190500">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Decision Trees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5298030"/>
                  </a:ext>
                </a:extLst>
              </a:tr>
              <a:tr h="190500">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Intelligent User Experiences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1569288"/>
                  </a:ext>
                </a:extLst>
              </a:tr>
              <a:tr h="190500">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Design Pattern - Closed Loop</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59905373"/>
                  </a:ext>
                </a:extLst>
              </a:tr>
              <a:tr h="190500">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Overfitting and Underfitting</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0678341"/>
                  </a:ext>
                </a:extLst>
              </a:tr>
              <a:tr h="190500">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Design Pattern - Adversarial</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420754"/>
                  </a:ext>
                </a:extLst>
              </a:tr>
              <a:tr h="190500">
                <a:tc>
                  <a:txBody>
                    <a:bodyPr/>
                    <a:lstStyle/>
                    <a:p>
                      <a:pPr algn="ct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Ensembles 1 - Bagging &amp; Random Forests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27151065"/>
                  </a:ext>
                </a:extLst>
              </a:tr>
            </a:tbl>
          </a:graphicData>
        </a:graphic>
      </p:graphicFrame>
      <p:sp>
        <p:nvSpPr>
          <p:cNvPr id="3" name="TextBox 2">
            <a:extLst>
              <a:ext uri="{FF2B5EF4-FFF2-40B4-BE49-F238E27FC236}">
                <a16:creationId xmlns:a16="http://schemas.microsoft.com/office/drawing/2014/main" id="{53173E2F-05BA-40C8-884C-B209242AD0A4}"/>
              </a:ext>
            </a:extLst>
          </p:cNvPr>
          <p:cNvSpPr txBox="1"/>
          <p:nvPr/>
        </p:nvSpPr>
        <p:spPr>
          <a:xfrm>
            <a:off x="5141732" y="6339237"/>
            <a:ext cx="1908536" cy="369332"/>
          </a:xfrm>
          <a:prstGeom prst="rect">
            <a:avLst/>
          </a:prstGeom>
          <a:noFill/>
        </p:spPr>
        <p:txBody>
          <a:bodyPr wrap="none" rtlCol="0">
            <a:spAutoFit/>
          </a:bodyPr>
          <a:lstStyle/>
          <a:p>
            <a:r>
              <a:rPr lang="en-US" dirty="0">
                <a:solidFill>
                  <a:schemeClr val="bg1">
                    <a:lumMod val="50000"/>
                  </a:schemeClr>
                </a:solidFill>
              </a:rPr>
              <a:t>Subject to change</a:t>
            </a:r>
          </a:p>
        </p:txBody>
      </p:sp>
    </p:spTree>
    <p:extLst>
      <p:ext uri="{BB962C8B-B14F-4D97-AF65-F5344CB8AC3E}">
        <p14:creationId xmlns:p14="http://schemas.microsoft.com/office/powerpoint/2010/main" val="139867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BEE8-8784-45FF-9C50-7FB3E1F1FE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6080446E-EF8C-4316-A008-401AA4E19B72}"/>
              </a:ext>
            </a:extLst>
          </p:cNvPr>
          <p:cNvSpPr>
            <a:spLocks noGrp="1"/>
          </p:cNvSpPr>
          <p:nvPr>
            <p:ph sz="half" idx="1"/>
          </p:nvPr>
        </p:nvSpPr>
        <p:spPr/>
        <p:txBody>
          <a:bodyPr>
            <a:normAutofit/>
          </a:bodyPr>
          <a:lstStyle/>
          <a:p>
            <a:r>
              <a:rPr lang="en-US" dirty="0"/>
              <a:t>Logistic Regression</a:t>
            </a:r>
          </a:p>
          <a:p>
            <a:r>
              <a:rPr lang="en-US" dirty="0"/>
              <a:t>Feature Engineering (text)</a:t>
            </a:r>
          </a:p>
          <a:p>
            <a:r>
              <a:rPr lang="en-US" dirty="0"/>
              <a:t>Decision Trees</a:t>
            </a:r>
          </a:p>
          <a:p>
            <a:r>
              <a:rPr lang="en-US" dirty="0"/>
              <a:t>Ensembles (Random Forests)</a:t>
            </a:r>
          </a:p>
          <a:p>
            <a:r>
              <a:rPr lang="en-US" dirty="0"/>
              <a:t>Clustering &amp; Instance Based</a:t>
            </a:r>
          </a:p>
        </p:txBody>
      </p:sp>
      <p:sp>
        <p:nvSpPr>
          <p:cNvPr id="4" name="Content Placeholder 3">
            <a:extLst>
              <a:ext uri="{FF2B5EF4-FFF2-40B4-BE49-F238E27FC236}">
                <a16:creationId xmlns:a16="http://schemas.microsoft.com/office/drawing/2014/main" id="{5C89D5A0-6271-42C1-9DF5-4B8D9E71A87D}"/>
              </a:ext>
            </a:extLst>
          </p:cNvPr>
          <p:cNvSpPr>
            <a:spLocks noGrp="1"/>
          </p:cNvSpPr>
          <p:nvPr>
            <p:ph sz="half" idx="2"/>
          </p:nvPr>
        </p:nvSpPr>
        <p:spPr/>
        <p:txBody>
          <a:bodyPr>
            <a:normAutofit/>
          </a:bodyPr>
          <a:lstStyle/>
          <a:p>
            <a:r>
              <a:rPr lang="en-US" dirty="0"/>
              <a:t>Feature Engineering (Vision)</a:t>
            </a:r>
          </a:p>
          <a:p>
            <a:r>
              <a:rPr lang="en-US" dirty="0"/>
              <a:t>Neural Networks</a:t>
            </a:r>
          </a:p>
          <a:p>
            <a:r>
              <a:rPr lang="en-US" dirty="0"/>
              <a:t>Reinforcement Learning</a:t>
            </a:r>
          </a:p>
          <a:p>
            <a:r>
              <a:rPr lang="en-US" dirty="0"/>
              <a:t>Model building &amp; interpreting</a:t>
            </a:r>
          </a:p>
          <a:p>
            <a:r>
              <a:rPr lang="en-US" dirty="0"/>
              <a:t>And several Kaggle style competitions</a:t>
            </a:r>
          </a:p>
        </p:txBody>
      </p:sp>
    </p:spTree>
    <p:extLst>
      <p:ext uri="{BB962C8B-B14F-4D97-AF65-F5344CB8AC3E}">
        <p14:creationId xmlns:p14="http://schemas.microsoft.com/office/powerpoint/2010/main" val="96797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0BEE-5DB5-44A5-B466-F07B65B734E9}"/>
              </a:ext>
            </a:extLst>
          </p:cNvPr>
          <p:cNvSpPr>
            <a:spLocks noGrp="1"/>
          </p:cNvSpPr>
          <p:nvPr>
            <p:ph type="title"/>
          </p:nvPr>
        </p:nvSpPr>
        <p:spPr/>
        <p:txBody>
          <a:bodyPr/>
          <a:lstStyle/>
          <a:p>
            <a:r>
              <a:rPr lang="en-US" dirty="0"/>
              <a:t>Evaluation</a:t>
            </a:r>
          </a:p>
        </p:txBody>
      </p:sp>
      <p:sp>
        <p:nvSpPr>
          <p:cNvPr id="4" name="Content Placeholder 3">
            <a:extLst>
              <a:ext uri="{FF2B5EF4-FFF2-40B4-BE49-F238E27FC236}">
                <a16:creationId xmlns:a16="http://schemas.microsoft.com/office/drawing/2014/main" id="{9303FF12-3809-42F4-BF25-FCFDB48F589E}"/>
              </a:ext>
            </a:extLst>
          </p:cNvPr>
          <p:cNvSpPr>
            <a:spLocks noGrp="1"/>
          </p:cNvSpPr>
          <p:nvPr>
            <p:ph sz="half" idx="1"/>
          </p:nvPr>
        </p:nvSpPr>
        <p:spPr>
          <a:xfrm>
            <a:off x="542639" y="1825625"/>
            <a:ext cx="5181600" cy="4351338"/>
          </a:xfrm>
        </p:spPr>
        <p:txBody>
          <a:bodyPr>
            <a:normAutofit fontScale="62500" lnSpcReduction="20000"/>
          </a:bodyPr>
          <a:lstStyle/>
          <a:p>
            <a:pPr marL="0" indent="0">
              <a:buNone/>
            </a:pPr>
            <a:r>
              <a:rPr lang="en-US" b="1" dirty="0"/>
              <a:t>Assignments</a:t>
            </a:r>
            <a:r>
              <a:rPr lang="en-US" dirty="0"/>
              <a:t>:</a:t>
            </a:r>
          </a:p>
          <a:p>
            <a:endParaRPr lang="en-US" dirty="0"/>
          </a:p>
          <a:p>
            <a:pPr marL="0" indent="0">
              <a:buNone/>
            </a:pPr>
            <a:r>
              <a:rPr lang="en-US" dirty="0"/>
              <a:t>There will be reading assignments every week (~10% of grade) and coding / modeling assignments most weeks (~40% of final grade) and three Kaggle style competitions (~25% of final grade).</a:t>
            </a:r>
          </a:p>
          <a:p>
            <a:endParaRPr lang="en-US" dirty="0"/>
          </a:p>
          <a:p>
            <a:pPr marL="0" indent="0">
              <a:buNone/>
            </a:pPr>
            <a:r>
              <a:rPr lang="en-US" dirty="0"/>
              <a:t>Assignments due two weeks after they are assigned. Except (possibly) for the last assignment, which is due before the start of the final lecture (so we can submit final course grades in a timely fashion).</a:t>
            </a:r>
          </a:p>
          <a:p>
            <a:endParaRPr lang="en-US" dirty="0"/>
          </a:p>
          <a:p>
            <a:pPr marL="0" indent="0">
              <a:buNone/>
            </a:pPr>
            <a:r>
              <a:rPr lang="en-US" dirty="0"/>
              <a:t>Clarity of communication is critical in machine learning, so your answers must be concise and easy to follow. If the TA can’t evaluate the answers in reasonable time they will have to give reduced credit.</a:t>
            </a:r>
          </a:p>
        </p:txBody>
      </p:sp>
      <p:sp>
        <p:nvSpPr>
          <p:cNvPr id="5" name="Content Placeholder 4">
            <a:extLst>
              <a:ext uri="{FF2B5EF4-FFF2-40B4-BE49-F238E27FC236}">
                <a16:creationId xmlns:a16="http://schemas.microsoft.com/office/drawing/2014/main" id="{F6AF8062-2349-4E43-A24E-2CD5BA25777A}"/>
              </a:ext>
            </a:extLst>
          </p:cNvPr>
          <p:cNvSpPr>
            <a:spLocks noGrp="1"/>
          </p:cNvSpPr>
          <p:nvPr>
            <p:ph sz="half" idx="2"/>
          </p:nvPr>
        </p:nvSpPr>
        <p:spPr/>
        <p:txBody>
          <a:bodyPr>
            <a:normAutofit fontScale="62500" lnSpcReduction="20000"/>
          </a:bodyPr>
          <a:lstStyle/>
          <a:p>
            <a:pPr marL="0" indent="0">
              <a:buNone/>
            </a:pPr>
            <a:r>
              <a:rPr lang="en-US" b="1" dirty="0"/>
              <a:t>Exam</a:t>
            </a:r>
            <a:r>
              <a:rPr lang="en-US" dirty="0"/>
              <a:t>:</a:t>
            </a:r>
          </a:p>
          <a:p>
            <a:endParaRPr lang="en-US" dirty="0"/>
          </a:p>
          <a:p>
            <a:pPr marL="0" indent="0">
              <a:buNone/>
            </a:pPr>
            <a:r>
              <a:rPr lang="en-US" dirty="0"/>
              <a:t>There will be an exam worth ~25% of the final grade (although you must score at least 50% on the exam to pass the course).</a:t>
            </a:r>
          </a:p>
          <a:p>
            <a:endParaRPr lang="en-US" dirty="0"/>
          </a:p>
          <a:p>
            <a:endParaRPr lang="en-US" dirty="0"/>
          </a:p>
          <a:p>
            <a:pPr marL="0" indent="0">
              <a:buNone/>
            </a:pPr>
            <a:r>
              <a:rPr lang="en-US" dirty="0"/>
              <a:t>This will be online and timed (2 – 3 hours). Tentatively scheduled for Dec 9</a:t>
            </a:r>
            <a:r>
              <a:rPr lang="en-US" baseline="30000" dirty="0"/>
              <a:t>th</a:t>
            </a:r>
            <a:r>
              <a:rPr lang="en-US" dirty="0"/>
              <a:t> (complete it any time before midnight)</a:t>
            </a:r>
          </a:p>
          <a:p>
            <a:endParaRPr lang="en-US" dirty="0"/>
          </a:p>
          <a:p>
            <a:endParaRPr lang="en-US" dirty="0"/>
          </a:p>
          <a:p>
            <a:pPr marL="0" indent="0">
              <a:buNone/>
            </a:pPr>
            <a:r>
              <a:rPr lang="en-US" dirty="0"/>
              <a:t>This exam will be based on the assignments, readings, and lectures.</a:t>
            </a:r>
          </a:p>
        </p:txBody>
      </p:sp>
    </p:spTree>
    <p:extLst>
      <p:ext uri="{BB962C8B-B14F-4D97-AF65-F5344CB8AC3E}">
        <p14:creationId xmlns:p14="http://schemas.microsoft.com/office/powerpoint/2010/main" val="2785392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613</Words>
  <Application>Microsoft Office PowerPoint</Application>
  <PresentationFormat>Widescreen</PresentationFormat>
  <Paragraphs>160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CSEP 546 Machine Learning</vt:lpstr>
      <vt:lpstr>Logistics</vt:lpstr>
      <vt:lpstr>Introducing Myself</vt:lpstr>
      <vt:lpstr>Introducing our TAs</vt:lpstr>
      <vt:lpstr>Introducing the Class</vt:lpstr>
      <vt:lpstr>Overview of the Course</vt:lpstr>
      <vt:lpstr>Lecture Overview</vt:lpstr>
      <vt:lpstr>Assignments</vt:lpstr>
      <vt:lpstr>Evaluation</vt:lpstr>
      <vt:lpstr>The Textbooks and why…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Hulten</dc:creator>
  <cp:lastModifiedBy>Geoff Hulten</cp:lastModifiedBy>
  <cp:revision>26</cp:revision>
  <dcterms:created xsi:type="dcterms:W3CDTF">2018-09-23T00:04:02Z</dcterms:created>
  <dcterms:modified xsi:type="dcterms:W3CDTF">2019-10-02T05:55:08Z</dcterms:modified>
</cp:coreProperties>
</file>